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87" r:id="rId12"/>
    <p:sldId id="289" r:id="rId13"/>
    <p:sldId id="290" r:id="rId14"/>
    <p:sldId id="294" r:id="rId15"/>
    <p:sldId id="292" r:id="rId16"/>
    <p:sldId id="283" r:id="rId17"/>
    <p:sldId id="295" r:id="rId18"/>
    <p:sldId id="297" r:id="rId19"/>
    <p:sldId id="268" r:id="rId20"/>
    <p:sldId id="269" r:id="rId21"/>
    <p:sldId id="270" r:id="rId22"/>
    <p:sldId id="272" r:id="rId23"/>
    <p:sldId id="273" r:id="rId24"/>
    <p:sldId id="309" r:id="rId25"/>
    <p:sldId id="275" r:id="rId26"/>
    <p:sldId id="276" r:id="rId27"/>
    <p:sldId id="277" r:id="rId28"/>
    <p:sldId id="279" r:id="rId29"/>
    <p:sldId id="281" r:id="rId30"/>
    <p:sldId id="282" r:id="rId31"/>
    <p:sldId id="311" r:id="rId32"/>
    <p:sldId id="313" r:id="rId33"/>
    <p:sldId id="314" r:id="rId34"/>
    <p:sldId id="315" r:id="rId35"/>
    <p:sldId id="316" r:id="rId36"/>
    <p:sldId id="28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3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-68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263AB8B-43B7-434A-9A5E-10DF7DF9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0"/>
            <a:ext cx="5010150" cy="1447799"/>
          </a:xfrm>
        </p:spPr>
        <p:txBody>
          <a:bodyPr/>
          <a:lstStyle/>
          <a:p>
            <a:r>
              <a:rPr lang="en-US" altLang="zh-TW" sz="9600" dirty="0"/>
              <a:t>MTS-200</a:t>
            </a:r>
            <a:endParaRPr lang="zh-TW" altLang="en-US" sz="8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C58CAF5F-A884-452D-B532-3C5541DF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699" y="1260007"/>
            <a:ext cx="5451131" cy="987893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Tutor for Raspberry Pi</a:t>
            </a:r>
            <a:endParaRPr lang="zh-TW" altLang="en-US" sz="4000" dirty="0"/>
          </a:p>
        </p:txBody>
      </p:sp>
      <p:pic>
        <p:nvPicPr>
          <p:cNvPr id="1026" name="Picture 2" descr="IMG_4064">
            <a:extLst>
              <a:ext uri="{FF2B5EF4-FFF2-40B4-BE49-F238E27FC236}">
                <a16:creationId xmlns:a16="http://schemas.microsoft.com/office/drawing/2014/main" xmlns="" id="{31B57C7D-7FEA-45C8-BA54-C3C0B57D5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2952750"/>
            <a:ext cx="5481166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 12">
            <a:extLst>
              <a:ext uri="{FF2B5EF4-FFF2-40B4-BE49-F238E27FC236}">
                <a16:creationId xmlns:a16="http://schemas.microsoft.com/office/drawing/2014/main" xmlns="" id="{15FC01C0-04A3-435D-B36B-63FB3E342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463799"/>
            <a:ext cx="45069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kandh">
            <a:extLst>
              <a:ext uri="{FF2B5EF4-FFF2-40B4-BE49-F238E27FC236}">
                <a16:creationId xmlns:a16="http://schemas.microsoft.com/office/drawing/2014/main" xmlns="" id="{84106865-65C6-4B1D-BF2F-0B81FF2C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3570" y="5898105"/>
            <a:ext cx="195738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24A3A3F-9165-463E-B575-818E00F0F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5617" y="6158594"/>
            <a:ext cx="54201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/>
            <a:r>
              <a:rPr lang="en-US" altLang="zh-TW" sz="2800" b="1" dirty="0">
                <a:solidFill>
                  <a:srgbClr val="CC6014"/>
                </a:solidFill>
              </a:rPr>
              <a:t>K&amp;H MFG. Co., LTD</a:t>
            </a:r>
            <a:r>
              <a:rPr lang="en-US" altLang="zh-TW" sz="2800" b="1" dirty="0">
                <a:solidFill>
                  <a:srgbClr val="CC6014"/>
                </a:solidFill>
                <a:latin typeface="Arial Narrow" panose="020B0606020202030204" pitchFamily="34" charset="0"/>
              </a:rPr>
              <a:t>.</a:t>
            </a:r>
            <a:r>
              <a:rPr lang="en-US" altLang="zh-TW" sz="1100" b="1" dirty="0">
                <a:solidFill>
                  <a:srgbClr val="CC6014"/>
                </a:solidFill>
                <a:latin typeface="Arial Narrow" panose="020B0606020202030204" pitchFamily="34" charset="0"/>
              </a:rPr>
              <a:t/>
            </a:r>
            <a:br>
              <a:rPr lang="en-US" altLang="zh-TW" sz="1100" b="1" dirty="0">
                <a:solidFill>
                  <a:srgbClr val="CC6014"/>
                </a:solidFill>
                <a:latin typeface="Arial Narrow" panose="020B0606020202030204" pitchFamily="34" charset="0"/>
              </a:rPr>
            </a:br>
            <a:r>
              <a:rPr lang="en-US" altLang="zh-TW" sz="1100" b="0" dirty="0">
                <a:solidFill>
                  <a:srgbClr val="CC6014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100" dirty="0">
                <a:solidFill>
                  <a:srgbClr val="CC6014"/>
                </a:solidFill>
                <a:latin typeface="Arial Narrow" panose="020B0606020202030204" pitchFamily="34" charset="0"/>
              </a:rPr>
              <a:t>Manufacturer, Exporter &amp; Importer</a:t>
            </a:r>
            <a:r>
              <a:rPr lang="en-US" altLang="zh-TW" sz="1100" b="0" dirty="0">
                <a:solidFill>
                  <a:srgbClr val="CC6014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100" dirty="0">
                <a:solidFill>
                  <a:srgbClr val="CC6014"/>
                </a:solidFill>
                <a:latin typeface="Arial Narrow" panose="020B0606020202030204" pitchFamily="34" charset="0"/>
              </a:rPr>
              <a:t>for Educational Equipment &amp; Measuring Instrument</a:t>
            </a:r>
          </a:p>
        </p:txBody>
      </p:sp>
    </p:spTree>
    <p:extLst>
      <p:ext uri="{BB962C8B-B14F-4D97-AF65-F5344CB8AC3E}">
        <p14:creationId xmlns:p14="http://schemas.microsoft.com/office/powerpoint/2010/main" xmlns="" val="16397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err="1"/>
              <a:t>faya</a:t>
            </a:r>
            <a:r>
              <a:rPr lang="en-US" altLang="zh-TW" sz="5400" dirty="0"/>
              <a:t>-nugget</a:t>
            </a:r>
            <a:endParaRPr lang="zh-TW" altLang="en-US" sz="5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BDB8B89-755C-46C8-AF7F-356331D1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95" y="1769165"/>
            <a:ext cx="5276011" cy="507847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57212" y="1657349"/>
            <a:ext cx="2845651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Output Module</a:t>
            </a:r>
            <a:endParaRPr lang="zh-TW" alt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6268" y="4048126"/>
            <a:ext cx="2672526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Piezoelectric Buzzer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14729" y="4029076"/>
            <a:ext cx="1483098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Step Motor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71574" y="6315010"/>
            <a:ext cx="1276311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DC Motor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09968" y="6338824"/>
            <a:ext cx="1787669" cy="43088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2-axis Servo</a:t>
            </a:r>
            <a:endParaRPr lang="zh-TW" alt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2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err="1"/>
              <a:t>faya</a:t>
            </a:r>
            <a:r>
              <a:rPr lang="en-US" altLang="zh-TW" sz="5400" dirty="0"/>
              <a:t>-nugget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DBB39B84-AE41-48A2-90A9-2ED4079A3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25"/>
            <a:ext cx="9534525" cy="213644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6EFB7189-D79A-49A2-8F59-9EB68B451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0710"/>
            <a:ext cx="9534525" cy="20719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963613"/>
            <a:ext cx="10008196" cy="20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3079750"/>
            <a:ext cx="10016120" cy="213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47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err="1"/>
              <a:t>faya</a:t>
            </a:r>
            <a:r>
              <a:rPr lang="en-US" altLang="zh-TW" sz="5400" dirty="0"/>
              <a:t>-nugget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4D6C080-0D34-4CFA-8801-23432D973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474"/>
            <a:ext cx="9557988" cy="318010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2B72B3D1-E0E5-4A17-8A5D-235D30815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13581"/>
            <a:ext cx="9557988" cy="12737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1141413"/>
            <a:ext cx="9862026" cy="439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58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err="1"/>
              <a:t>faya</a:t>
            </a:r>
            <a:r>
              <a:rPr lang="en-US" altLang="zh-TW" sz="5400" dirty="0"/>
              <a:t>-nugget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E0A36ACA-EBBD-422D-A565-0F01AC400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7846"/>
            <a:ext cx="9447524" cy="133508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9EBB02BE-C8E8-414F-9061-785389B23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302933"/>
            <a:ext cx="9447524" cy="204652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3FB87A6E-1F83-46F7-A7C1-93CE22F7D1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" t="2022" b="3008"/>
          <a:stretch/>
        </p:blipFill>
        <p:spPr>
          <a:xfrm>
            <a:off x="0" y="4341913"/>
            <a:ext cx="9447524" cy="199124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976316"/>
            <a:ext cx="9784979" cy="535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62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Software support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BE498CC0-49BD-4F4B-B84E-23D1C7CB1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1" y="1273865"/>
            <a:ext cx="2897505" cy="1936060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7B8A9AC1-3314-4470-98C9-5B3A6B1FF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550" y="1273865"/>
            <a:ext cx="2581413" cy="193606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CE091848-DB94-4795-8ACB-24772E11A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344" y="1273865"/>
            <a:ext cx="1950839" cy="193606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174D249D-1EE0-4465-8385-D6E00D03AE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129"/>
          <a:stretch/>
        </p:blipFill>
        <p:spPr>
          <a:xfrm>
            <a:off x="1343024" y="4297018"/>
            <a:ext cx="7115175" cy="1845364"/>
          </a:xfrm>
          <a:prstGeom prst="rect">
            <a:avLst/>
          </a:prstGeom>
        </p:spPr>
      </p:pic>
      <p:sp>
        <p:nvSpPr>
          <p:cNvPr id="14" name="橢圓 13">
            <a:extLst>
              <a:ext uri="{FF2B5EF4-FFF2-40B4-BE49-F238E27FC236}">
                <a16:creationId xmlns:a16="http://schemas.microsoft.com/office/drawing/2014/main" xmlns="" id="{9102CB93-7535-4A00-A58A-75766A382F3D}"/>
              </a:ext>
            </a:extLst>
          </p:cNvPr>
          <p:cNvSpPr/>
          <p:nvPr/>
        </p:nvSpPr>
        <p:spPr>
          <a:xfrm>
            <a:off x="1238250" y="3790950"/>
            <a:ext cx="7324725" cy="285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88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4863D3F-4EFE-44DE-8106-1CFDEF59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Program language ranking</a:t>
            </a:r>
            <a:endParaRPr lang="zh-TW" altLang="en-US" sz="54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AF6B97BD-E3DD-4D78-A933-AB9140ED8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111" y="975603"/>
            <a:ext cx="5099264" cy="5882397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5252A51-D86C-4E51-8231-117B90530027}"/>
              </a:ext>
            </a:extLst>
          </p:cNvPr>
          <p:cNvSpPr/>
          <p:nvPr/>
        </p:nvSpPr>
        <p:spPr>
          <a:xfrm>
            <a:off x="2543175" y="2609850"/>
            <a:ext cx="5029200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E07A600-4D16-4BB5-BBB7-52BB135C8104}"/>
              </a:ext>
            </a:extLst>
          </p:cNvPr>
          <p:cNvSpPr/>
          <p:nvPr/>
        </p:nvSpPr>
        <p:spPr>
          <a:xfrm>
            <a:off x="4095750" y="1162050"/>
            <a:ext cx="457200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28BBF0B-9EDA-48A1-96DE-70498D3AA657}"/>
              </a:ext>
            </a:extLst>
          </p:cNvPr>
          <p:cNvSpPr/>
          <p:nvPr/>
        </p:nvSpPr>
        <p:spPr>
          <a:xfrm>
            <a:off x="4781550" y="2028825"/>
            <a:ext cx="1047750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1FB3372E-963D-4082-802C-9D83CDF20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67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4863D3F-4EFE-44DE-8106-1CFDEF59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Why </a:t>
            </a:r>
            <a:r>
              <a:rPr lang="en-US" altLang="zh-TW" sz="5400" dirty="0" smtClean="0"/>
              <a:t>Python?</a:t>
            </a:r>
            <a:endParaRPr lang="zh-TW" altLang="en-US" sz="5400" dirty="0"/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xmlns="" id="{E2B685EE-A05B-4D0B-B857-7553304A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7329"/>
            <a:ext cx="9582150" cy="2675996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The braces </a:t>
            </a:r>
            <a:r>
              <a:rPr lang="en-US" altLang="zh-TW" sz="2400" dirty="0" smtClean="0">
                <a:solidFill>
                  <a:schemeClr val="tx1"/>
                </a:solidFill>
              </a:rPr>
              <a:t>"{}" </a:t>
            </a:r>
            <a:r>
              <a:rPr lang="en-US" altLang="zh-TW" sz="2400" dirty="0" smtClean="0">
                <a:solidFill>
                  <a:schemeClr val="tx1"/>
                </a:solidFill>
              </a:rPr>
              <a:t>are replaced by </a:t>
            </a:r>
            <a:r>
              <a:rPr lang="en-US" altLang="zh-TW" sz="2400" dirty="0" smtClean="0">
                <a:solidFill>
                  <a:schemeClr val="tx1"/>
                </a:solidFill>
              </a:rPr>
              <a:t>line breaks and </a:t>
            </a:r>
            <a:r>
              <a:rPr lang="en-US" altLang="zh-TW" sz="2400" dirty="0" smtClean="0">
                <a:solidFill>
                  <a:schemeClr val="tx1"/>
                </a:solidFill>
              </a:rPr>
              <a:t>indents.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It is simple and beautiful.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It can be used across-platforms.</a:t>
            </a: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It can </a:t>
            </a:r>
            <a:r>
              <a:rPr lang="en-US" altLang="zh-TW" sz="2400" dirty="0" smtClean="0">
                <a:solidFill>
                  <a:schemeClr val="tx1"/>
                </a:solidFill>
              </a:rPr>
              <a:t>be executed directly without </a:t>
            </a:r>
            <a:r>
              <a:rPr lang="en-US" altLang="zh-TW" sz="2400" dirty="0" smtClean="0">
                <a:solidFill>
                  <a:schemeClr val="tx1"/>
                </a:solidFill>
              </a:rPr>
              <a:t>compiling.</a:t>
            </a: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It has many </a:t>
            </a:r>
            <a:r>
              <a:rPr lang="en-US" altLang="zh-TW" sz="2400" dirty="0" smtClean="0">
                <a:solidFill>
                  <a:schemeClr val="tx1"/>
                </a:solidFill>
              </a:rPr>
              <a:t>third-party </a:t>
            </a:r>
            <a:r>
              <a:rPr lang="en-US" altLang="zh-TW" sz="2400" dirty="0" smtClean="0">
                <a:solidFill>
                  <a:schemeClr val="tx1"/>
                </a:solidFill>
              </a:rPr>
              <a:t>libraries.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67FB0924-3CB2-4E3A-8C0B-E4A70DD54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1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34EF90B9-4F09-42AC-96D1-4BE6D0F6B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27" y="1104426"/>
            <a:ext cx="8077200" cy="48006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B5C7B20-DF7A-4F68-9E02-27AD026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Operation System</a:t>
            </a:r>
            <a:endParaRPr lang="zh-TW" altLang="en-US" sz="5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A169441-C6BE-4C11-996B-212E08553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879" y="2045492"/>
            <a:ext cx="3376257" cy="3003553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0229EFB7-4A17-4782-8749-EAA4E8FC8FC8}"/>
              </a:ext>
            </a:extLst>
          </p:cNvPr>
          <p:cNvGrpSpPr/>
          <p:nvPr/>
        </p:nvGrpSpPr>
        <p:grpSpPr>
          <a:xfrm>
            <a:off x="1173164" y="1096962"/>
            <a:ext cx="901696" cy="1609739"/>
            <a:chOff x="1173164" y="1096962"/>
            <a:chExt cx="901696" cy="1609739"/>
          </a:xfrm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xmlns="" id="{1ACA0700-C29B-4E65-B58C-81603062928D}"/>
                </a:ext>
              </a:extLst>
            </p:cNvPr>
            <p:cNvSpPr/>
            <p:nvPr/>
          </p:nvSpPr>
          <p:spPr>
            <a:xfrm>
              <a:off x="1409700" y="1096962"/>
              <a:ext cx="428625" cy="3905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xmlns="" id="{0FD3D4A4-2BA3-4B66-9B3B-33038AC2C7BC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1624013" y="1487487"/>
              <a:ext cx="0" cy="8027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972B0946-7B62-4ACD-9C85-8A33B82F3279}"/>
                </a:ext>
              </a:extLst>
            </p:cNvPr>
            <p:cNvSpPr txBox="1"/>
            <p:nvPr/>
          </p:nvSpPr>
          <p:spPr>
            <a:xfrm>
              <a:off x="1173164" y="2337369"/>
              <a:ext cx="901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瀏覽器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xmlns="" id="{DE1C03CD-A062-43ED-8377-620CF448EB87}"/>
              </a:ext>
            </a:extLst>
          </p:cNvPr>
          <p:cNvGrpSpPr/>
          <p:nvPr/>
        </p:nvGrpSpPr>
        <p:grpSpPr>
          <a:xfrm>
            <a:off x="1442247" y="1107559"/>
            <a:ext cx="1145289" cy="2145758"/>
            <a:chOff x="1051367" y="1096962"/>
            <a:chExt cx="1145289" cy="2145758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xmlns="" id="{C3CD5516-83D5-42BD-8816-09754E550AAD}"/>
                </a:ext>
              </a:extLst>
            </p:cNvPr>
            <p:cNvSpPr/>
            <p:nvPr/>
          </p:nvSpPr>
          <p:spPr>
            <a:xfrm>
              <a:off x="1409700" y="1096962"/>
              <a:ext cx="428625" cy="3905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xmlns="" id="{E00586F2-0E61-43D4-B752-DE6E8A5567C5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 flipH="1">
              <a:off x="1624012" y="1487487"/>
              <a:ext cx="1" cy="13932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588FFD51-18CB-49A9-9B99-F3720E16847B}"/>
                </a:ext>
              </a:extLst>
            </p:cNvPr>
            <p:cNvSpPr txBox="1"/>
            <p:nvPr/>
          </p:nvSpPr>
          <p:spPr>
            <a:xfrm>
              <a:off x="1051367" y="2873388"/>
              <a:ext cx="1145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檔案總管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06EF98B1-BC47-4147-BAEF-30BCFAC97513}"/>
              </a:ext>
            </a:extLst>
          </p:cNvPr>
          <p:cNvGrpSpPr/>
          <p:nvPr/>
        </p:nvGrpSpPr>
        <p:grpSpPr>
          <a:xfrm>
            <a:off x="2014891" y="1096962"/>
            <a:ext cx="1145289" cy="2633690"/>
            <a:chOff x="1201291" y="1096962"/>
            <a:chExt cx="1145289" cy="2633690"/>
          </a:xfrm>
        </p:grpSpPr>
        <p:sp>
          <p:nvSpPr>
            <p:cNvPr id="27" name="橢圓 26">
              <a:extLst>
                <a:ext uri="{FF2B5EF4-FFF2-40B4-BE49-F238E27FC236}">
                  <a16:creationId xmlns:a16="http://schemas.microsoft.com/office/drawing/2014/main" xmlns="" id="{AE34D16B-35C3-43E4-963F-7C1608680E77}"/>
                </a:ext>
              </a:extLst>
            </p:cNvPr>
            <p:cNvSpPr/>
            <p:nvPr/>
          </p:nvSpPr>
          <p:spPr>
            <a:xfrm>
              <a:off x="1409700" y="1096962"/>
              <a:ext cx="428625" cy="3905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xmlns="" id="{740AAC9E-12BE-44BE-AE36-A105B849DADB}"/>
                </a:ext>
              </a:extLst>
            </p:cNvPr>
            <p:cNvCxnSpPr>
              <a:cxnSpLocks/>
              <a:stCxn id="27" idx="4"/>
            </p:cNvCxnSpPr>
            <p:nvPr/>
          </p:nvCxnSpPr>
          <p:spPr>
            <a:xfrm>
              <a:off x="1624013" y="1487487"/>
              <a:ext cx="5904" cy="18632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xmlns="" id="{2B05A8BB-19F4-4BAC-81AC-457AD8B61839}"/>
                </a:ext>
              </a:extLst>
            </p:cNvPr>
            <p:cNvSpPr txBox="1"/>
            <p:nvPr/>
          </p:nvSpPr>
          <p:spPr>
            <a:xfrm>
              <a:off x="1201291" y="3361320"/>
              <a:ext cx="1145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終端機</a:t>
              </a: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xmlns="" id="{4C82E647-76FA-4B5F-8227-04512FDDCA9D}"/>
              </a:ext>
            </a:extLst>
          </p:cNvPr>
          <p:cNvGrpSpPr/>
          <p:nvPr/>
        </p:nvGrpSpPr>
        <p:grpSpPr>
          <a:xfrm>
            <a:off x="861540" y="1088502"/>
            <a:ext cx="901696" cy="1275298"/>
            <a:chOff x="1327205" y="1096962"/>
            <a:chExt cx="901696" cy="1275298"/>
          </a:xfrm>
        </p:grpSpPr>
        <p:sp>
          <p:nvSpPr>
            <p:cNvPr id="32" name="橢圓 31">
              <a:extLst>
                <a:ext uri="{FF2B5EF4-FFF2-40B4-BE49-F238E27FC236}">
                  <a16:creationId xmlns:a16="http://schemas.microsoft.com/office/drawing/2014/main" xmlns="" id="{33C188A2-A7AC-421E-BEBF-31DDF719F9A3}"/>
                </a:ext>
              </a:extLst>
            </p:cNvPr>
            <p:cNvSpPr/>
            <p:nvPr/>
          </p:nvSpPr>
          <p:spPr>
            <a:xfrm>
              <a:off x="1409700" y="1096962"/>
              <a:ext cx="428625" cy="3905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xmlns="" id="{3D77D86E-25C7-45B6-B86D-F71323479967}"/>
                </a:ext>
              </a:extLst>
            </p:cNvPr>
            <p:cNvCxnSpPr>
              <a:cxnSpLocks/>
              <a:stCxn id="32" idx="4"/>
            </p:cNvCxnSpPr>
            <p:nvPr/>
          </p:nvCxnSpPr>
          <p:spPr>
            <a:xfrm>
              <a:off x="1624013" y="1487487"/>
              <a:ext cx="0" cy="5154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xmlns="" id="{9054EE2A-0F7D-48B9-AD70-48580B33B176}"/>
                </a:ext>
              </a:extLst>
            </p:cNvPr>
            <p:cNvSpPr txBox="1"/>
            <p:nvPr/>
          </p:nvSpPr>
          <p:spPr>
            <a:xfrm>
              <a:off x="1327205" y="2002928"/>
              <a:ext cx="901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開始</a:t>
              </a: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742950" y="1871658"/>
            <a:ext cx="74411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Start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066797" y="2309813"/>
            <a:ext cx="110158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Browser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204902" y="2847976"/>
            <a:ext cx="1643399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File Manager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857377" y="3371850"/>
            <a:ext cx="1177053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Terminal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6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B5C7B20-DF7A-4F68-9E02-27AD026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Operation System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35B3451-6585-4383-B123-1384463F3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19" y="1075266"/>
            <a:ext cx="8486048" cy="5043595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714375" y="1428750"/>
            <a:ext cx="2514600" cy="442913"/>
          </a:xfrm>
          <a:prstGeom prst="roundRect">
            <a:avLst/>
          </a:prstGeom>
          <a:noFill/>
          <a:ln w="508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109912" y="3195638"/>
            <a:ext cx="2514600" cy="442913"/>
          </a:xfrm>
          <a:prstGeom prst="roundRect">
            <a:avLst/>
          </a:prstGeom>
          <a:noFill/>
          <a:ln w="508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833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Experiment </a:t>
            </a:r>
            <a:r>
              <a:rPr lang="en-US" altLang="zh-TW" sz="5400" dirty="0" smtClean="0"/>
              <a:t>example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69839A34-29BB-4E8B-B568-1CE44576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3973"/>
            <a:ext cx="9293088" cy="2676987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Course Description: </a:t>
            </a:r>
            <a:r>
              <a:rPr lang="en-US" altLang="zh-TW" sz="2400" dirty="0" err="1" smtClean="0"/>
              <a:t>faya</a:t>
            </a:r>
            <a:r>
              <a:rPr lang="en-US" altLang="zh-TW" sz="2400" dirty="0" smtClean="0"/>
              <a:t> two-axis servo motor </a:t>
            </a:r>
            <a:r>
              <a:rPr lang="en-US" altLang="zh-TW" sz="2400" dirty="0" smtClean="0"/>
              <a:t>module</a:t>
            </a:r>
          </a:p>
          <a:p>
            <a:r>
              <a:rPr lang="en-US" altLang="zh-TW" sz="2400" dirty="0" smtClean="0"/>
              <a:t>Learning Objectives: Understand the functions and usage of the </a:t>
            </a:r>
            <a:r>
              <a:rPr lang="en-US" altLang="zh-TW" sz="2400" dirty="0" err="1" smtClean="0"/>
              <a:t>faya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two-axis </a:t>
            </a:r>
            <a:r>
              <a:rPr lang="en-US" altLang="zh-TW" sz="2400" dirty="0" smtClean="0"/>
              <a:t>servo </a:t>
            </a:r>
            <a:r>
              <a:rPr lang="en-US" altLang="zh-TW" sz="2400" dirty="0" smtClean="0"/>
              <a:t>motor</a:t>
            </a:r>
          </a:p>
          <a:p>
            <a:r>
              <a:rPr lang="en-US" altLang="zh-TW" sz="2400" dirty="0" smtClean="0"/>
              <a:t>Expected learning time: </a:t>
            </a:r>
            <a:r>
              <a:rPr lang="en-US" altLang="zh-TW" sz="2400" dirty="0"/>
              <a:t>30min</a:t>
            </a:r>
          </a:p>
          <a:p>
            <a:r>
              <a:rPr lang="en-US" altLang="zh-TW" sz="2400" dirty="0" smtClean="0"/>
              <a:t>Demonstration module : </a:t>
            </a:r>
            <a:r>
              <a:rPr lang="en-US" altLang="zh-TW" sz="2400" dirty="0" err="1" smtClean="0"/>
              <a:t>faya</a:t>
            </a:r>
            <a:r>
              <a:rPr lang="en-US" altLang="zh-TW" sz="2400" dirty="0" smtClean="0"/>
              <a:t> two-axis servo motor </a:t>
            </a:r>
            <a:r>
              <a:rPr lang="en-US" altLang="zh-TW" sz="2400" dirty="0" smtClean="0"/>
              <a:t>module</a:t>
            </a:r>
            <a:r>
              <a:rPr lang="en-US" altLang="zh-TW" sz="2400" dirty="0"/>
              <a:t>				</a:t>
            </a:r>
            <a:r>
              <a:rPr lang="en-US" altLang="zh-TW" sz="2400" dirty="0" smtClean="0"/>
              <a:t>                          </a:t>
            </a:r>
            <a:r>
              <a:rPr lang="en-US" altLang="zh-TW" sz="2400" dirty="0" err="1" smtClean="0"/>
              <a:t>faya</a:t>
            </a:r>
            <a:r>
              <a:rPr lang="en-US" altLang="zh-TW" sz="2400" dirty="0" smtClean="0"/>
              <a:t> joystick switch module</a:t>
            </a:r>
            <a:endParaRPr lang="zh-TW" altLang="en-US" sz="2400" dirty="0"/>
          </a:p>
          <a:p>
            <a:pPr marL="0" indent="0">
              <a:buNone/>
            </a:pPr>
            <a:r>
              <a:rPr lang="en-US" altLang="zh-TW" sz="2400" dirty="0"/>
              <a:t>				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38EE7CFA-AF23-4652-B1FC-DC3EAC4D510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9" t="3840" r="5114" b="7628"/>
          <a:stretch/>
        </p:blipFill>
        <p:spPr bwMode="auto">
          <a:xfrm>
            <a:off x="9131935" y="2328862"/>
            <a:ext cx="3060065" cy="3072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120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562589D-95DF-4C2D-92D4-4404DAED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077200" cy="1341120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Features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75860ED-93BC-445E-9765-8D640B94D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8701"/>
            <a:ext cx="9660154" cy="4340686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100" dirty="0" smtClean="0"/>
              <a:t>Based on </a:t>
            </a:r>
            <a:r>
              <a:rPr lang="en-US" altLang="zh-TW" sz="2100" dirty="0" smtClean="0"/>
              <a:t>Raspberry </a:t>
            </a:r>
            <a:r>
              <a:rPr lang="en-US" altLang="zh-TW" sz="2100" dirty="0" smtClean="0"/>
              <a:t>Pi, users can learn the control of various </a:t>
            </a:r>
            <a:r>
              <a:rPr lang="en-US" altLang="zh-TW" sz="2100" dirty="0" smtClean="0"/>
              <a:t>kinds of </a:t>
            </a:r>
            <a:r>
              <a:rPr lang="en-US" altLang="zh-TW" sz="2100" dirty="0" smtClean="0"/>
              <a:t>I/O peripherals. </a:t>
            </a:r>
            <a:endParaRPr lang="zh-TW" altLang="en-US" sz="21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100" dirty="0" smtClean="0">
                <a:solidFill>
                  <a:srgbClr val="FF0000"/>
                </a:solidFill>
              </a:rPr>
              <a:t>High degree of freedom and expendability</a:t>
            </a:r>
            <a:r>
              <a:rPr lang="en-US" altLang="zh-TW" sz="2100" dirty="0" smtClean="0"/>
              <a:t>: the system can be integrated with </a:t>
            </a:r>
            <a:r>
              <a:rPr lang="en-US" altLang="zh-TW" sz="2100" dirty="0" err="1" smtClean="0"/>
              <a:t>faya</a:t>
            </a:r>
            <a:r>
              <a:rPr lang="en-US" altLang="zh-TW" sz="2100" dirty="0" smtClean="0"/>
              <a:t> electronic block modules,  </a:t>
            </a:r>
            <a:r>
              <a:rPr lang="en-US" altLang="zh-TW" sz="2100" dirty="0" smtClean="0"/>
              <a:t>modular electronic building blocks, high degrees of freedom and expansion</a:t>
            </a:r>
            <a:endParaRPr lang="zh-TW" altLang="en-US" sz="21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100" dirty="0" smtClean="0"/>
              <a:t>The experiment manual is based on </a:t>
            </a:r>
            <a:r>
              <a:rPr lang="en-US" altLang="zh-TW" sz="2100" dirty="0" smtClean="0">
                <a:solidFill>
                  <a:srgbClr val="FF0000"/>
                </a:solidFill>
              </a:rPr>
              <a:t>Python </a:t>
            </a:r>
            <a:r>
              <a:rPr lang="en-US" altLang="zh-TW" sz="2100" dirty="0" smtClean="0"/>
              <a:t>programming language</a:t>
            </a:r>
            <a:r>
              <a:rPr lang="en-US" altLang="zh-TW" sz="2100" dirty="0" smtClean="0"/>
              <a:t>, </a:t>
            </a:r>
            <a:r>
              <a:rPr lang="en-US" altLang="zh-TW" sz="2100" dirty="0" smtClean="0"/>
              <a:t>with </a:t>
            </a:r>
            <a:r>
              <a:rPr lang="en-US" altLang="zh-TW" sz="2100" dirty="0" smtClean="0"/>
              <a:t>step-by-step experiment procedures.</a:t>
            </a:r>
            <a:endParaRPr lang="zh-TW" altLang="en-US" sz="21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100" dirty="0" smtClean="0"/>
              <a:t>With an </a:t>
            </a:r>
            <a:r>
              <a:rPr lang="en-US" altLang="zh-TW" sz="2100" dirty="0" smtClean="0">
                <a:solidFill>
                  <a:srgbClr val="FF0000"/>
                </a:solidFill>
              </a:rPr>
              <a:t>independent </a:t>
            </a:r>
            <a:r>
              <a:rPr lang="en-US" altLang="zh-TW" sz="2100" dirty="0" smtClean="0">
                <a:solidFill>
                  <a:srgbClr val="FF0000"/>
                </a:solidFill>
              </a:rPr>
              <a:t>power </a:t>
            </a:r>
            <a:r>
              <a:rPr lang="en-US" altLang="zh-TW" sz="2100" dirty="0" smtClean="0">
                <a:solidFill>
                  <a:srgbClr val="FF0000"/>
                </a:solidFill>
              </a:rPr>
              <a:t>supply</a:t>
            </a:r>
            <a:r>
              <a:rPr lang="en-US" altLang="zh-TW" sz="2100" dirty="0" smtClean="0"/>
              <a:t>, users can freely increase/decrease peripheral modules.</a:t>
            </a:r>
            <a:endParaRPr lang="zh-TW" altLang="en-US" sz="21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100" dirty="0" smtClean="0">
                <a:solidFill>
                  <a:srgbClr val="FF0000"/>
                </a:solidFill>
              </a:rPr>
              <a:t>3 </a:t>
            </a:r>
            <a:r>
              <a:rPr lang="en-US" altLang="zh-TW" sz="2100" dirty="0" smtClean="0">
                <a:solidFill>
                  <a:srgbClr val="FF0000"/>
                </a:solidFill>
              </a:rPr>
              <a:t>sets of </a:t>
            </a:r>
            <a:r>
              <a:rPr lang="en-US" altLang="zh-TW" sz="2100" dirty="0" smtClean="0">
                <a:solidFill>
                  <a:srgbClr val="FF0000"/>
                </a:solidFill>
              </a:rPr>
              <a:t>extendable I/O ports </a:t>
            </a:r>
            <a:r>
              <a:rPr lang="en-US" altLang="zh-TW" sz="2100" dirty="0" smtClean="0"/>
              <a:t>are located around </a:t>
            </a:r>
            <a:r>
              <a:rPr lang="en-US" altLang="zh-TW" sz="2100" dirty="0" smtClean="0"/>
              <a:t>the </a:t>
            </a:r>
            <a:r>
              <a:rPr lang="en-US" altLang="zh-TW" sz="2100" dirty="0" smtClean="0"/>
              <a:t>working </a:t>
            </a:r>
            <a:r>
              <a:rPr lang="en-US" altLang="zh-TW" sz="2100" dirty="0" smtClean="0"/>
              <a:t>area for easy </a:t>
            </a:r>
            <a:r>
              <a:rPr lang="en-US" altLang="zh-TW" sz="2100" dirty="0" smtClean="0"/>
              <a:t>signal connection. </a:t>
            </a:r>
            <a:endParaRPr lang="zh-TW" altLang="en-US" sz="21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100" dirty="0" smtClean="0">
                <a:solidFill>
                  <a:srgbClr val="FF0000"/>
                </a:solidFill>
              </a:rPr>
              <a:t>2 additional independent DAC/ADCs </a:t>
            </a:r>
            <a:r>
              <a:rPr lang="en-US" altLang="zh-TW" sz="2100" dirty="0" smtClean="0"/>
              <a:t>are included for users to design more </a:t>
            </a:r>
            <a:r>
              <a:rPr lang="en-US" altLang="zh-TW" sz="2100" dirty="0" smtClean="0"/>
              <a:t>experimental circuits</a:t>
            </a:r>
            <a:endParaRPr lang="zh-TW" altLang="en-US" sz="21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100" dirty="0" smtClean="0"/>
              <a:t>A </a:t>
            </a:r>
            <a:r>
              <a:rPr lang="en-US" altLang="zh-TW" sz="2100" dirty="0" smtClean="0">
                <a:solidFill>
                  <a:srgbClr val="FF0000"/>
                </a:solidFill>
              </a:rPr>
              <a:t>touch </a:t>
            </a:r>
            <a:r>
              <a:rPr lang="en-US" altLang="zh-TW" sz="2100" dirty="0" smtClean="0">
                <a:solidFill>
                  <a:srgbClr val="FF0000"/>
                </a:solidFill>
              </a:rPr>
              <a:t>screen </a:t>
            </a:r>
            <a:r>
              <a:rPr lang="en-US" altLang="zh-TW" sz="2100" dirty="0" smtClean="0"/>
              <a:t>is built in for </a:t>
            </a:r>
            <a:r>
              <a:rPr lang="en-US" altLang="zh-TW" sz="2100" dirty="0" smtClean="0"/>
              <a:t>direct </a:t>
            </a:r>
            <a:r>
              <a:rPr lang="en-US" altLang="zh-TW" sz="2100" dirty="0" smtClean="0"/>
              <a:t>controlling and monitoring.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B19A559-0372-4B0A-A0BB-67D0BCC0B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9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Features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69839A34-29BB-4E8B-B568-1CE44576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3973"/>
            <a:ext cx="9601200" cy="1769165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The </a:t>
            </a:r>
            <a:r>
              <a:rPr lang="en-US" altLang="zh-TW" sz="2400" dirty="0" err="1" smtClean="0"/>
              <a:t>faya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two-axis </a:t>
            </a:r>
            <a:r>
              <a:rPr lang="en-US" altLang="zh-TW" sz="2400" dirty="0" smtClean="0"/>
              <a:t>servo motor module is </a:t>
            </a:r>
            <a:r>
              <a:rPr lang="en-US" altLang="zh-TW" sz="2400" dirty="0" smtClean="0"/>
              <a:t>composed </a:t>
            </a:r>
            <a:r>
              <a:rPr lang="en-US" altLang="zh-TW" sz="2400" dirty="0" smtClean="0"/>
              <a:t>of two servo motors. The </a:t>
            </a:r>
            <a:r>
              <a:rPr lang="en-US" altLang="zh-TW" sz="2400" dirty="0" smtClean="0"/>
              <a:t>servo </a:t>
            </a:r>
            <a:r>
              <a:rPr lang="en-US" altLang="zh-TW" sz="2400" dirty="0" smtClean="0"/>
              <a:t>motor </a:t>
            </a:r>
            <a:r>
              <a:rPr lang="en-US" altLang="zh-TW" sz="2400" dirty="0" smtClean="0"/>
              <a:t>has a DC </a:t>
            </a:r>
            <a:r>
              <a:rPr lang="en-US" altLang="zh-TW" sz="2400" dirty="0" smtClean="0"/>
              <a:t>motor, </a:t>
            </a:r>
            <a:r>
              <a:rPr lang="en-US" altLang="zh-TW" sz="2400" dirty="0" smtClean="0"/>
              <a:t>a gearbox</a:t>
            </a:r>
            <a:r>
              <a:rPr lang="en-US" altLang="zh-TW" sz="2400" dirty="0" smtClean="0"/>
              <a:t>, and </a:t>
            </a:r>
            <a:r>
              <a:rPr lang="en-US" altLang="zh-TW" sz="2400" dirty="0" smtClean="0"/>
              <a:t>a control circuit, all of which are packed </a:t>
            </a:r>
            <a:r>
              <a:rPr lang="en-US" altLang="zh-TW" sz="2400" dirty="0" smtClean="0"/>
              <a:t>in a blue plastic </a:t>
            </a:r>
            <a:r>
              <a:rPr lang="en-US" altLang="zh-TW" sz="2400" dirty="0" smtClean="0"/>
              <a:t>box. The </a:t>
            </a:r>
            <a:r>
              <a:rPr lang="en-US" altLang="zh-TW" sz="2400" dirty="0" smtClean="0"/>
              <a:t>power, ground, and control </a:t>
            </a:r>
            <a:r>
              <a:rPr lang="en-US" altLang="zh-TW" sz="2400" dirty="0" smtClean="0"/>
              <a:t>pins are drawn, and the </a:t>
            </a:r>
            <a:r>
              <a:rPr lang="en-US" altLang="zh-TW" sz="2400" dirty="0" smtClean="0"/>
              <a:t>angle of the control handle above the gear can be </a:t>
            </a:r>
            <a:r>
              <a:rPr lang="en-US" altLang="zh-TW" sz="2400" dirty="0" smtClean="0"/>
              <a:t>operated (up </a:t>
            </a:r>
            <a:r>
              <a:rPr lang="en-US" altLang="zh-TW" sz="2400" dirty="0" smtClean="0"/>
              <a:t>to 180 degrees</a:t>
            </a:r>
            <a:r>
              <a:rPr lang="en-US" altLang="zh-TW" sz="2400" dirty="0" smtClean="0"/>
              <a:t>) as </a:t>
            </a:r>
            <a:r>
              <a:rPr lang="en-US" altLang="zh-TW" sz="2400" dirty="0" smtClean="0"/>
              <a:t>long as the control signal is used in accordance with the </a:t>
            </a:r>
            <a:r>
              <a:rPr lang="en-US" altLang="zh-TW" sz="2400" dirty="0" smtClean="0"/>
              <a:t>rules.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8A46F01F-27EF-4A97-A658-7E594FC15FF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9" t="3840" r="5114" b="7628"/>
          <a:stretch/>
        </p:blipFill>
        <p:spPr bwMode="auto">
          <a:xfrm>
            <a:off x="9469092" y="634275"/>
            <a:ext cx="2722908" cy="2873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7801C21-A473-4C29-895A-E0B8A3A5CF1D}"/>
              </a:ext>
            </a:extLst>
          </p:cNvPr>
          <p:cNvSpPr/>
          <p:nvPr/>
        </p:nvSpPr>
        <p:spPr>
          <a:xfrm>
            <a:off x="409575" y="3918070"/>
            <a:ext cx="6891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Please note: </a:t>
            </a:r>
          </a:p>
          <a:p>
            <a:r>
              <a:rPr lang="en-US" altLang="zh-TW" sz="2400" dirty="0" smtClean="0"/>
              <a:t>The wiring sections for </a:t>
            </a:r>
            <a:r>
              <a:rPr lang="en-US" altLang="zh-TW" sz="2400" dirty="0" smtClean="0">
                <a:solidFill>
                  <a:schemeClr val="accent4"/>
                </a:solidFill>
              </a:rPr>
              <a:t>signal</a:t>
            </a:r>
            <a:r>
              <a:rPr lang="en-US" altLang="zh-TW" sz="2400" dirty="0" smtClean="0"/>
              <a:t>/</a:t>
            </a:r>
            <a:r>
              <a:rPr lang="en-US" altLang="zh-TW" sz="2400" dirty="0" smtClean="0">
                <a:solidFill>
                  <a:srgbClr val="FF0000"/>
                </a:solidFill>
              </a:rPr>
              <a:t>power</a:t>
            </a:r>
            <a:r>
              <a:rPr lang="en-US" altLang="zh-TW" sz="2400" dirty="0" smtClean="0"/>
              <a:t>/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ground</a:t>
            </a:r>
            <a:r>
              <a:rPr lang="en-US" altLang="zh-TW" sz="2400" dirty="0" smtClean="0"/>
              <a:t>, are colored in </a:t>
            </a:r>
            <a:r>
              <a:rPr lang="en-US" altLang="zh-TW" sz="2400" dirty="0" smtClean="0">
                <a:solidFill>
                  <a:schemeClr val="accent4"/>
                </a:solidFill>
              </a:rPr>
              <a:t>orange</a:t>
            </a:r>
            <a:r>
              <a:rPr lang="en-US" altLang="zh-TW" sz="2400" dirty="0" smtClean="0"/>
              <a:t>/</a:t>
            </a:r>
            <a:r>
              <a:rPr lang="en-US" altLang="zh-TW" sz="2400" dirty="0" smtClean="0">
                <a:solidFill>
                  <a:srgbClr val="FF0000"/>
                </a:solidFill>
              </a:rPr>
              <a:t>r</a:t>
            </a:r>
            <a:r>
              <a:rPr lang="en-US" altLang="zh-TW" sz="2400" dirty="0" smtClean="0">
                <a:solidFill>
                  <a:srgbClr val="FF0000"/>
                </a:solidFill>
              </a:rPr>
              <a:t>ed</a:t>
            </a:r>
            <a:r>
              <a:rPr lang="en-US" altLang="zh-TW" sz="2400" dirty="0" smtClean="0"/>
              <a:t>/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brown</a:t>
            </a:r>
            <a:r>
              <a:rPr lang="en-US" altLang="zh-TW" sz="2400" dirty="0" smtClean="0"/>
              <a:t>, respectively. </a:t>
            </a:r>
            <a:r>
              <a:rPr lang="en-US" altLang="zh-TW" sz="2400" dirty="0" smtClean="0"/>
              <a:t>please connect to the </a:t>
            </a:r>
            <a:r>
              <a:rPr lang="en-US" altLang="zh-TW" sz="2400" dirty="0" smtClean="0">
                <a:solidFill>
                  <a:schemeClr val="accent4"/>
                </a:solidFill>
              </a:rPr>
              <a:t>PWM</a:t>
            </a:r>
            <a:r>
              <a:rPr lang="en-US" altLang="zh-TW" sz="2400" dirty="0" smtClean="0"/>
              <a:t> / </a:t>
            </a:r>
            <a:r>
              <a:rPr lang="en-US" altLang="zh-TW" sz="2400" dirty="0" smtClean="0">
                <a:solidFill>
                  <a:srgbClr val="FF0000"/>
                </a:solidFill>
              </a:rPr>
              <a:t>VCC</a:t>
            </a:r>
            <a:r>
              <a:rPr lang="en-US" altLang="zh-TW" sz="2400" dirty="0" smtClean="0"/>
              <a:t> / 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</a:rPr>
              <a:t>GND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on </a:t>
            </a:r>
            <a:r>
              <a:rPr lang="en-US" altLang="zh-TW" sz="2400" dirty="0" smtClean="0"/>
              <a:t>the panel.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239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Features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655E338C-6742-4AFB-BFAB-8610131A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8172450" cy="4458943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微軟正黑體 (本文)"/>
              </a:rPr>
              <a:t>The </a:t>
            </a:r>
            <a:r>
              <a:rPr lang="en-US" altLang="zh-TW" sz="2400" dirty="0" smtClean="0">
                <a:latin typeface="微軟正黑體 (本文)"/>
              </a:rPr>
              <a:t>panel of the </a:t>
            </a:r>
            <a:r>
              <a:rPr lang="en-US" altLang="zh-TW" sz="2400" dirty="0" err="1" smtClean="0">
                <a:latin typeface="微軟正黑體 (本文)"/>
              </a:rPr>
              <a:t>faya</a:t>
            </a:r>
            <a:r>
              <a:rPr lang="en-US" altLang="zh-TW" sz="2400" dirty="0" smtClean="0">
                <a:latin typeface="微軟正黑體 (本文)"/>
              </a:rPr>
              <a:t> dual-axis servo motor module is shown </a:t>
            </a:r>
            <a:r>
              <a:rPr lang="en-US" altLang="zh-TW" sz="2400" dirty="0" smtClean="0">
                <a:latin typeface="微軟正黑體 (本文)"/>
              </a:rPr>
              <a:t>below: </a:t>
            </a:r>
            <a:br>
              <a:rPr lang="en-US" altLang="zh-TW" sz="2400" dirty="0" smtClean="0">
                <a:latin typeface="微軟正黑體 (本文)"/>
              </a:rPr>
            </a:br>
            <a:r>
              <a:rPr lang="en-US" altLang="zh-TW" sz="2400" dirty="0" smtClean="0">
                <a:latin typeface="微軟正黑體 (本文)"/>
              </a:rPr>
              <a:t>the </a:t>
            </a:r>
            <a:r>
              <a:rPr lang="en-US" altLang="zh-TW" sz="2400" dirty="0" smtClean="0">
                <a:latin typeface="微軟正黑體 (本文)"/>
              </a:rPr>
              <a:t>module has two input ports, YM1 and XM2, which are used to control the M1 motor (Y axis) and the M2 motor (X axis) respectively. The </a:t>
            </a:r>
            <a:r>
              <a:rPr lang="en-US" altLang="zh-TW" sz="2400" dirty="0" smtClean="0">
                <a:latin typeface="微軟正黑體 (本文)"/>
              </a:rPr>
              <a:t>format of the input </a:t>
            </a:r>
            <a:r>
              <a:rPr lang="en-US" altLang="zh-TW" sz="2400" dirty="0" smtClean="0">
                <a:latin typeface="微軟正黑體 (本文)"/>
              </a:rPr>
              <a:t>signal </a:t>
            </a:r>
            <a:r>
              <a:rPr lang="en-US" altLang="zh-TW" sz="2400" dirty="0" smtClean="0">
                <a:latin typeface="微軟正黑體 (本文)"/>
              </a:rPr>
              <a:t>is PWM, which will be introduced.</a:t>
            </a:r>
            <a:endParaRPr lang="zh-TW" altLang="en-US" sz="2400" dirty="0">
              <a:latin typeface="微軟正黑體 (本文)"/>
            </a:endParaRPr>
          </a:p>
          <a:p>
            <a:r>
              <a:rPr lang="en-US" altLang="zh-TW" sz="2400" dirty="0" smtClean="0">
                <a:latin typeface="微軟正黑體 (本文)"/>
              </a:rPr>
              <a:t>When </a:t>
            </a:r>
            <a:r>
              <a:rPr lang="en-US" altLang="zh-TW" sz="2400" dirty="0" smtClean="0">
                <a:latin typeface="微軟正黑體 (本文)"/>
              </a:rPr>
              <a:t>inputting the PWM </a:t>
            </a:r>
            <a:r>
              <a:rPr lang="en-US" altLang="zh-TW" sz="2400" dirty="0" smtClean="0">
                <a:latin typeface="微軟正黑體 (本文)"/>
              </a:rPr>
              <a:t>signal to YM1 port, </a:t>
            </a:r>
            <a:r>
              <a:rPr lang="en-US" altLang="zh-TW" sz="2400" dirty="0" smtClean="0">
                <a:latin typeface="微軟正黑體 (本文)"/>
              </a:rPr>
              <a:t>the motor above M1 can be controlled.</a:t>
            </a:r>
            <a:endParaRPr lang="en-US" altLang="zh-TW" sz="2400" dirty="0" smtClean="0">
              <a:latin typeface="微軟正黑體 (本文)"/>
            </a:endParaRPr>
          </a:p>
          <a:p>
            <a:r>
              <a:rPr lang="en-US" altLang="zh-TW" sz="2400" dirty="0" smtClean="0">
                <a:latin typeface="微軟正黑體 (本文)"/>
              </a:rPr>
              <a:t>When </a:t>
            </a:r>
            <a:r>
              <a:rPr lang="en-US" altLang="zh-TW" sz="2400" dirty="0" smtClean="0">
                <a:latin typeface="微軟正黑體 (本文)"/>
              </a:rPr>
              <a:t>inputting the </a:t>
            </a:r>
            <a:r>
              <a:rPr lang="en-US" altLang="zh-TW" sz="2400" dirty="0" smtClean="0">
                <a:latin typeface="微軟正黑體 (本文)"/>
              </a:rPr>
              <a:t>PWM signal </a:t>
            </a:r>
            <a:r>
              <a:rPr lang="en-US" altLang="zh-TW" sz="2400" dirty="0" smtClean="0">
                <a:latin typeface="微軟正黑體 (本文)"/>
              </a:rPr>
              <a:t>to YM1 port, </a:t>
            </a:r>
            <a:r>
              <a:rPr lang="en-US" altLang="zh-TW" sz="2400" dirty="0" smtClean="0">
                <a:latin typeface="微軟正黑體 (本文)"/>
              </a:rPr>
              <a:t>the motor under the M2 can be controlled.</a:t>
            </a:r>
            <a:endParaRPr lang="zh-TW" altLang="en-US" sz="2400" dirty="0">
              <a:latin typeface="微軟正黑體 (本文)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F24478E9-2B3A-412F-8EF2-EB0BA7F320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8795" y="1462087"/>
            <a:ext cx="3853180" cy="31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2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Principle knowledge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69839A34-29BB-4E8B-B568-1CE44576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3973"/>
            <a:ext cx="9550400" cy="1295227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The circuit diagram for the </a:t>
            </a:r>
            <a:r>
              <a:rPr lang="en-US" altLang="zh-TW" sz="2400" dirty="0" err="1" smtClean="0"/>
              <a:t>faya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dual-axis servo </a:t>
            </a:r>
            <a:r>
              <a:rPr lang="en-US" altLang="zh-TW" sz="2400" dirty="0" smtClean="0"/>
              <a:t>motor </a:t>
            </a:r>
            <a:r>
              <a:rPr lang="en-US" altLang="zh-TW" sz="2400" dirty="0" smtClean="0"/>
              <a:t>is shown </a:t>
            </a:r>
            <a:r>
              <a:rPr lang="en-US" altLang="zh-TW" sz="2400" dirty="0" smtClean="0"/>
              <a:t>below: apart from </a:t>
            </a:r>
            <a:r>
              <a:rPr lang="en-US" altLang="zh-TW" sz="2400" dirty="0" smtClean="0"/>
              <a:t>the external capacitor and bead anti-power noise, </a:t>
            </a:r>
            <a:r>
              <a:rPr lang="en-US" altLang="zh-TW" sz="2400" dirty="0" smtClean="0"/>
              <a:t>there are a </a:t>
            </a:r>
            <a:r>
              <a:rPr lang="en-US" altLang="zh-TW" sz="2400" dirty="0" smtClean="0"/>
              <a:t>power, ground and two motor signal lines </a:t>
            </a:r>
            <a:r>
              <a:rPr lang="en-US" altLang="zh-TW" sz="2400" dirty="0" smtClean="0"/>
              <a:t>located </a:t>
            </a:r>
            <a:r>
              <a:rPr lang="en-US" altLang="zh-TW" sz="2400" dirty="0" smtClean="0"/>
              <a:t>on the </a:t>
            </a:r>
            <a:r>
              <a:rPr lang="en-US" altLang="zh-TW" sz="2400" dirty="0" smtClean="0"/>
              <a:t>input ports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YM1 and </a:t>
            </a:r>
            <a:r>
              <a:rPr lang="en-US" altLang="zh-TW" sz="2400" dirty="0" smtClean="0"/>
              <a:t>XM2.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FCCFF5E-F22D-4FA5-8473-EA2FDC22A06F}"/>
              </a:ext>
            </a:extLst>
          </p:cNvPr>
          <p:cNvPicPr/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650" y="2546351"/>
            <a:ext cx="5975350" cy="43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7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Principle knowledge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69839A34-29BB-4E8B-B568-1CE44576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3973"/>
            <a:ext cx="9550400" cy="1295227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The </a:t>
            </a:r>
            <a:r>
              <a:rPr lang="en-US" altLang="zh-TW" sz="2400" dirty="0" smtClean="0"/>
              <a:t>servo motor SG90 controls the rotational position through the PWM pulse signal. The frequency of the signal is 50 Hz, </a:t>
            </a:r>
            <a:r>
              <a:rPr lang="en-US" altLang="zh-TW" sz="2400" dirty="0" smtClean="0"/>
              <a:t>i.e. </a:t>
            </a:r>
            <a:r>
              <a:rPr lang="en-US" altLang="zh-TW" sz="2400" dirty="0" smtClean="0"/>
              <a:t>the pulse width of 20 </a:t>
            </a:r>
            <a:r>
              <a:rPr lang="en-US" altLang="zh-TW" sz="2400" dirty="0" err="1" smtClean="0"/>
              <a:t>ms.</a:t>
            </a:r>
            <a:r>
              <a:rPr lang="en-US" altLang="zh-TW" sz="2400" dirty="0" smtClean="0"/>
              <a:t> By changing the pulse width, the final stop position of the motor can be </a:t>
            </a:r>
            <a:r>
              <a:rPr lang="en-US" altLang="zh-TW" sz="2400" dirty="0" smtClean="0"/>
              <a:t>adjusted.</a:t>
            </a:r>
            <a:endParaRPr lang="zh-TW" altLang="en-US" sz="2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A90E83C7-80E0-4F39-8919-2E8EB143C39D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4757" y="3167142"/>
            <a:ext cx="7823835" cy="31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3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Principle knowledge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69839A34-29BB-4E8B-B568-1CE44576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3973"/>
            <a:ext cx="9550400" cy="1295227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From </a:t>
            </a:r>
            <a:r>
              <a:rPr lang="en-US" altLang="zh-TW" sz="2400" dirty="0" smtClean="0"/>
              <a:t>the datasheet, the control angle is 180 degrees (-90 ~ 0 ~ 90). From the leftmost -90 degrees to the rightmost 90 degrees, the relative pulse width is about (1ms ~ 1.5ms ~ 2ms).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5C5B858-CBF1-47DA-B574-2D64181760DA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8415" y="2432913"/>
            <a:ext cx="6061710" cy="41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72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Implementation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69839A34-29BB-4E8B-B568-1CE44576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2"/>
            <a:ext cx="9550400" cy="5973418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Target:</a:t>
            </a:r>
            <a:br>
              <a:rPr lang="en-US" altLang="zh-TW" sz="2400" dirty="0" smtClean="0"/>
            </a:br>
            <a:r>
              <a:rPr lang="en-US" altLang="zh-TW" sz="2000" dirty="0" smtClean="0"/>
              <a:t>To control the </a:t>
            </a:r>
            <a:r>
              <a:rPr lang="en-US" altLang="zh-TW" sz="2000" dirty="0" err="1" smtClean="0"/>
              <a:t>faya</a:t>
            </a:r>
            <a:r>
              <a:rPr lang="en-US" altLang="zh-TW" sz="2000" dirty="0" smtClean="0"/>
              <a:t> two-axis </a:t>
            </a:r>
            <a:r>
              <a:rPr lang="en-US" altLang="zh-TW" sz="2000" dirty="0" smtClean="0"/>
              <a:t>servo motor module </a:t>
            </a:r>
            <a:r>
              <a:rPr lang="en-US" altLang="zh-TW" sz="2000" dirty="0" smtClean="0"/>
              <a:t>by </a:t>
            </a:r>
            <a:r>
              <a:rPr lang="en-US" altLang="zh-TW" sz="2000" dirty="0" smtClean="0"/>
              <a:t>the </a:t>
            </a:r>
            <a:r>
              <a:rPr lang="en-US" altLang="zh-TW" sz="2000" dirty="0" err="1" smtClean="0"/>
              <a:t>faya</a:t>
            </a:r>
            <a:r>
              <a:rPr lang="en-US" altLang="zh-TW" sz="2000" dirty="0" smtClean="0"/>
              <a:t> analog </a:t>
            </a:r>
            <a:r>
              <a:rPr lang="en-US" altLang="zh-TW" sz="2000" dirty="0" smtClean="0"/>
              <a:t>joystick switch </a:t>
            </a:r>
            <a:r>
              <a:rPr lang="en-US" altLang="zh-TW" sz="2000" dirty="0" smtClean="0"/>
              <a:t>module.</a:t>
            </a:r>
            <a:endParaRPr lang="en-US" altLang="zh-TW" sz="2000" dirty="0"/>
          </a:p>
          <a:p>
            <a:r>
              <a:rPr lang="en-US" altLang="zh-TW" sz="2400" dirty="0" smtClean="0"/>
              <a:t>Wiring: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	</a:t>
            </a:r>
            <a:r>
              <a:rPr lang="en-US" altLang="zh-TW" sz="2000" dirty="0" smtClean="0"/>
              <a:t>Power cord connection</a:t>
            </a: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zh-TW" altLang="en-US" sz="2000" dirty="0"/>
              <a:t> </a:t>
            </a:r>
            <a:r>
              <a:rPr lang="en-US" altLang="zh-TW" sz="2000" dirty="0"/>
              <a:t>	Pi POWER</a:t>
            </a:r>
            <a:r>
              <a:rPr lang="zh-TW" altLang="en-US" sz="2000" dirty="0"/>
              <a:t>    </a:t>
            </a:r>
            <a:r>
              <a:rPr lang="en-US" altLang="zh-TW" sz="2000" dirty="0"/>
              <a:t>===&gt;	</a:t>
            </a:r>
            <a:r>
              <a:rPr lang="en-US" altLang="zh-TW" sz="2000" dirty="0" smtClean="0"/>
              <a:t>Two-</a:t>
            </a:r>
            <a:r>
              <a:rPr lang="pt-BR" altLang="zh-TW" sz="2000" dirty="0" smtClean="0"/>
              <a:t>Axis servo motor module 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VCC)</a:t>
            </a:r>
          </a:p>
          <a:p>
            <a:pPr marL="0" indent="0">
              <a:buNone/>
            </a:pPr>
            <a:r>
              <a:rPr lang="en-US" altLang="zh-TW" sz="2000" dirty="0"/>
              <a:t>   	 	Pi POWER</a:t>
            </a:r>
            <a:r>
              <a:rPr lang="zh-TW" altLang="en-US" sz="2000" dirty="0"/>
              <a:t>  </a:t>
            </a:r>
            <a:r>
              <a:rPr lang="en-US" altLang="zh-TW" sz="2000" dirty="0"/>
              <a:t>  ===&gt;	</a:t>
            </a:r>
            <a:r>
              <a:rPr lang="en-US" altLang="zh-TW" sz="2000" dirty="0" smtClean="0"/>
              <a:t>Two-axis servo motor module (</a:t>
            </a:r>
            <a:r>
              <a:rPr lang="en-US" altLang="zh-TW" sz="2000" dirty="0"/>
              <a:t>GND)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zh-TW" altLang="en-US" sz="2000" dirty="0"/>
              <a:t>      </a:t>
            </a:r>
            <a:r>
              <a:rPr lang="en-US" altLang="zh-TW" sz="2000" dirty="0"/>
              <a:t>Pi POWER</a:t>
            </a:r>
            <a:r>
              <a:rPr lang="zh-TW" altLang="en-US" sz="2000" dirty="0"/>
              <a:t>  </a:t>
            </a:r>
            <a:r>
              <a:rPr lang="en-US" altLang="zh-TW" sz="2000" dirty="0"/>
              <a:t>  ===&gt;	</a:t>
            </a:r>
            <a:r>
              <a:rPr lang="en-US" altLang="zh-TW" sz="2000" dirty="0" smtClean="0"/>
              <a:t>Joystick switch module (VCC</a:t>
            </a:r>
            <a:r>
              <a:rPr lang="en-US" altLang="zh-TW" sz="2000" dirty="0"/>
              <a:t>)</a:t>
            </a:r>
          </a:p>
          <a:p>
            <a:pPr marL="0" indent="0">
              <a:buNone/>
            </a:pPr>
            <a:r>
              <a:rPr lang="en-US" altLang="zh-TW" sz="2000" dirty="0"/>
              <a:t>		Pi POWER</a:t>
            </a:r>
            <a:r>
              <a:rPr lang="zh-TW" altLang="en-US" sz="2000" dirty="0"/>
              <a:t>  </a:t>
            </a:r>
            <a:r>
              <a:rPr lang="en-US" altLang="zh-TW" sz="2000" dirty="0"/>
              <a:t>  ===&gt;	</a:t>
            </a:r>
            <a:r>
              <a:rPr lang="en-US" altLang="zh-TW" sz="2000" dirty="0" smtClean="0"/>
              <a:t> Joystick switch module (</a:t>
            </a:r>
            <a:r>
              <a:rPr lang="en-US" altLang="zh-TW" sz="2000" dirty="0"/>
              <a:t>GND)</a:t>
            </a:r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en-US" altLang="zh-TW" sz="2000" dirty="0"/>
              <a:t>	</a:t>
            </a:r>
            <a:r>
              <a:rPr lang="en-US" altLang="zh-TW" sz="2000" dirty="0" smtClean="0"/>
              <a:t>Signal connection</a:t>
            </a:r>
            <a:endParaRPr lang="zh-TW" altLang="en-US" sz="2000" dirty="0"/>
          </a:p>
          <a:p>
            <a:pPr marL="0" indent="0">
              <a:buNone/>
            </a:pPr>
            <a:r>
              <a:rPr lang="zh-TW" altLang="en-US" sz="2000" dirty="0"/>
              <a:t>      </a:t>
            </a:r>
            <a:r>
              <a:rPr lang="en-US" altLang="zh-TW" sz="2000" dirty="0"/>
              <a:t>	Pi pin12(IO18)  ===&gt; </a:t>
            </a:r>
            <a:r>
              <a:rPr lang="en-US" altLang="zh-TW" sz="2000" dirty="0" err="1"/>
              <a:t>Servo_Motor</a:t>
            </a:r>
            <a:r>
              <a:rPr lang="en-US" altLang="zh-TW" sz="2000" dirty="0"/>
              <a:t> YM1</a:t>
            </a:r>
          </a:p>
          <a:p>
            <a:pPr marL="0" indent="0">
              <a:buNone/>
            </a:pPr>
            <a:r>
              <a:rPr lang="en-US" altLang="zh-TW" sz="2000" dirty="0"/>
              <a:t>      	Pi pin35(IO19)  ===&gt; </a:t>
            </a:r>
            <a:r>
              <a:rPr lang="en-US" altLang="zh-TW" sz="2000" dirty="0" err="1"/>
              <a:t>Servo_Motor</a:t>
            </a:r>
            <a:r>
              <a:rPr lang="en-US" altLang="zh-TW" sz="2000" dirty="0"/>
              <a:t> XM2</a:t>
            </a:r>
          </a:p>
          <a:p>
            <a:pPr marL="0" indent="0">
              <a:buNone/>
            </a:pPr>
            <a:r>
              <a:rPr lang="en-US" altLang="zh-TW" sz="2000" dirty="0"/>
              <a:t>      	Pi </a:t>
            </a:r>
            <a:r>
              <a:rPr lang="en-US" altLang="zh-TW" sz="2000" dirty="0" smtClean="0"/>
              <a:t>right side</a:t>
            </a:r>
            <a:r>
              <a:rPr lang="zh-TW" altLang="en-US" sz="2000" dirty="0" smtClean="0"/>
              <a:t> </a:t>
            </a:r>
            <a:r>
              <a:rPr lang="en-US" altLang="zh-TW" sz="2000" dirty="0"/>
              <a:t>AI0       ===&gt; </a:t>
            </a:r>
            <a:r>
              <a:rPr lang="en-US" altLang="zh-TW" sz="2000" dirty="0" err="1"/>
              <a:t>JoyStick_Switch</a:t>
            </a:r>
            <a:r>
              <a:rPr lang="en-US" altLang="zh-TW" sz="2000" dirty="0"/>
              <a:t> VRX</a:t>
            </a:r>
          </a:p>
          <a:p>
            <a:pPr marL="0" indent="0">
              <a:buNone/>
            </a:pPr>
            <a:r>
              <a:rPr lang="en-US" altLang="zh-TW" sz="2000" dirty="0"/>
              <a:t>	 	Pi </a:t>
            </a:r>
            <a:r>
              <a:rPr lang="en-US" altLang="zh-TW" sz="2000" dirty="0" smtClean="0"/>
              <a:t>right side</a:t>
            </a:r>
            <a:r>
              <a:rPr lang="zh-TW" altLang="en-US" sz="2000" dirty="0" smtClean="0"/>
              <a:t> </a:t>
            </a:r>
            <a:r>
              <a:rPr lang="en-US" altLang="zh-TW" sz="2000" dirty="0"/>
              <a:t>AI1       ===&gt; </a:t>
            </a:r>
            <a:r>
              <a:rPr lang="en-US" altLang="zh-TW" sz="2000" dirty="0" err="1"/>
              <a:t>JoyStick_Switch</a:t>
            </a:r>
            <a:r>
              <a:rPr lang="en-US" altLang="zh-TW" sz="2000" dirty="0"/>
              <a:t> VRY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889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Implementation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69839A34-29BB-4E8B-B568-1CE44576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3973"/>
            <a:ext cx="9814561" cy="807547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Click </a:t>
            </a:r>
            <a:r>
              <a:rPr lang="en-US" altLang="zh-TW" sz="2400" dirty="0" smtClean="0"/>
              <a:t>on the Raspberry Pi </a:t>
            </a:r>
            <a:r>
              <a:rPr lang="en-US" altLang="zh-TW" sz="2400" dirty="0" smtClean="0"/>
              <a:t>icon: </a:t>
            </a:r>
            <a:br>
              <a:rPr lang="en-US" altLang="zh-TW" sz="2400" dirty="0" smtClean="0"/>
            </a:br>
            <a:r>
              <a:rPr lang="en-US" altLang="zh-TW" sz="2400" dirty="0" smtClean="0"/>
              <a:t>Start </a:t>
            </a:r>
            <a:r>
              <a:rPr lang="en-US" altLang="zh-TW" sz="2400" dirty="0" smtClean="0"/>
              <a:t>&gt; Programming &gt; Python 2 (IDLE).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6D6E37C-2F3B-455A-9178-9BC29FB018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0047" y="2266950"/>
            <a:ext cx="7235825" cy="43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7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Implementation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69839A34-29BB-4E8B-B568-1CE44576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3973"/>
            <a:ext cx="9814561" cy="807547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After opening, click File&gt;New </a:t>
            </a:r>
            <a:r>
              <a:rPr lang="en-US" altLang="zh-TW" sz="2400" dirty="0"/>
              <a:t>File</a:t>
            </a:r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13FAA5A-B77F-4491-B3FE-3DB2B1699A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30" y="2020570"/>
            <a:ext cx="7339330" cy="43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9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Implementation 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69839A34-29BB-4E8B-B568-1CE44576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805"/>
            <a:ext cx="9814561" cy="807547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Type </a:t>
            </a:r>
            <a:r>
              <a:rPr lang="en-US" altLang="zh-TW" sz="2400" dirty="0" smtClean="0"/>
              <a:t>the following program in the </a:t>
            </a:r>
            <a:r>
              <a:rPr lang="en-US" altLang="zh-TW" sz="2400" dirty="0" smtClean="0"/>
              <a:t>New </a:t>
            </a:r>
            <a:r>
              <a:rPr lang="en-US" altLang="zh-TW" sz="2400" dirty="0" smtClean="0"/>
              <a:t>File, and </a:t>
            </a:r>
            <a:r>
              <a:rPr lang="en-US" altLang="zh-TW" sz="2400" dirty="0" smtClean="0"/>
              <a:t>pay attention to </a:t>
            </a:r>
            <a:r>
              <a:rPr lang="en-US" altLang="zh-TW" sz="2400" dirty="0" smtClean="0"/>
              <a:t>the </a:t>
            </a:r>
            <a:r>
              <a:rPr lang="en-US" altLang="zh-TW" sz="2400" dirty="0" smtClean="0"/>
              <a:t>paragraph.</a:t>
            </a:r>
            <a:endParaRPr lang="zh-TW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AD8F32D-B2EC-447C-885E-0679CDB83289}"/>
              </a:ext>
            </a:extLst>
          </p:cNvPr>
          <p:cNvSpPr/>
          <p:nvPr/>
        </p:nvSpPr>
        <p:spPr>
          <a:xfrm>
            <a:off x="416560" y="1811130"/>
            <a:ext cx="3261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# Import library</a:t>
            </a:r>
            <a:endParaRPr lang="zh-TW" altLang="en-US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import time</a:t>
            </a: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import </a:t>
            </a:r>
            <a:r>
              <a:rPr lang="en-US" altLang="zh-TW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smbus</a:t>
            </a:r>
            <a:endParaRPr lang="en-US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import </a:t>
            </a:r>
            <a:r>
              <a:rPr lang="en-US" altLang="zh-TW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pigpio</a:t>
            </a:r>
            <a:endParaRPr lang="en-US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# Set the I2C address and the address of Analog In</a:t>
            </a:r>
            <a:endParaRPr lang="zh-TW" altLang="en-US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address=0x49</a:t>
            </a: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AI0=0x40</a:t>
            </a: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AI1=0x41</a:t>
            </a:r>
          </a:p>
          <a:p>
            <a:pPr>
              <a:spcAft>
                <a:spcPts val="0"/>
              </a:spcAft>
            </a:pPr>
            <a:endParaRPr lang="en-US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#</a:t>
            </a: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Initiate </a:t>
            </a: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I2C</a:t>
            </a:r>
            <a:endParaRPr lang="en-US" altLang="zh-TW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bus=</a:t>
            </a:r>
            <a:r>
              <a:rPr lang="en-US" altLang="zh-TW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smbus.SMBus</a:t>
            </a: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E0D18FA-7BE4-4B35-A54D-2BC385A02375}"/>
              </a:ext>
            </a:extLst>
          </p:cNvPr>
          <p:cNvSpPr/>
          <p:nvPr/>
        </p:nvSpPr>
        <p:spPr>
          <a:xfrm>
            <a:off x="5176851" y="1769165"/>
            <a:ext cx="52914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# Pin </a:t>
            </a: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definition: the </a:t>
            </a: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actual pin is 12, </a:t>
            </a: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35, corresponding </a:t>
            </a: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GPIO18, 19</a:t>
            </a:r>
            <a:endParaRPr lang="en-US" altLang="zh-TW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YM1=18</a:t>
            </a: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XM2=19</a:t>
            </a:r>
          </a:p>
          <a:p>
            <a:pPr>
              <a:spcAft>
                <a:spcPts val="0"/>
              </a:spcAft>
            </a:pPr>
            <a:endParaRPr lang="en-US" altLang="zh-TW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# Set the PWM frequency</a:t>
            </a:r>
            <a:endParaRPr lang="zh-TW" altLang="en-US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PWM_FREQ=50</a:t>
            </a:r>
          </a:p>
          <a:p>
            <a:pPr>
              <a:spcAft>
                <a:spcPts val="0"/>
              </a:spcAft>
            </a:pPr>
            <a:endParaRPr lang="en-US" altLang="zh-TW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#</a:t>
            </a: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</a:t>
            </a: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PIGPIO</a:t>
            </a:r>
            <a:endParaRPr lang="en-US" altLang="zh-TW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pi=</a:t>
            </a:r>
            <a:r>
              <a:rPr lang="en-US" altLang="zh-TW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pigpio.pi</a:t>
            </a: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()</a:t>
            </a:r>
          </a:p>
          <a:p>
            <a:pPr>
              <a:spcAft>
                <a:spcPts val="0"/>
              </a:spcAft>
            </a:pPr>
            <a:endParaRPr lang="en-US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TW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2DABFF11-F209-42C1-9156-9715E7027BAF}"/>
              </a:ext>
            </a:extLst>
          </p:cNvPr>
          <p:cNvCxnSpPr>
            <a:cxnSpLocks/>
          </p:cNvCxnSpPr>
          <p:nvPr/>
        </p:nvCxnSpPr>
        <p:spPr>
          <a:xfrm>
            <a:off x="2060303" y="5504449"/>
            <a:ext cx="0" cy="426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xmlns="" id="{362F3C33-058C-43B0-8554-5DD94A8C1191}"/>
              </a:ext>
            </a:extLst>
          </p:cNvPr>
          <p:cNvCxnSpPr/>
          <p:nvPr/>
        </p:nvCxnSpPr>
        <p:spPr>
          <a:xfrm>
            <a:off x="2047240" y="5930537"/>
            <a:ext cx="206756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xmlns="" id="{07A61C91-102C-491C-B8C4-EFED8D6B29F9}"/>
              </a:ext>
            </a:extLst>
          </p:cNvPr>
          <p:cNvCxnSpPr/>
          <p:nvPr/>
        </p:nvCxnSpPr>
        <p:spPr>
          <a:xfrm flipV="1">
            <a:off x="4127863" y="2001520"/>
            <a:ext cx="0" cy="39290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xmlns="" id="{8A995EBB-A8DB-4F65-9C7C-BE945911CC17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4114800" y="1844352"/>
            <a:ext cx="79248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0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Implementation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16DDDD2-4D01-4DA7-9995-89B0E4C1EA4E}"/>
              </a:ext>
            </a:extLst>
          </p:cNvPr>
          <p:cNvSpPr/>
          <p:nvPr/>
        </p:nvSpPr>
        <p:spPr>
          <a:xfrm>
            <a:off x="161924" y="884582"/>
            <a:ext cx="7496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#Set functions</a:t>
            </a:r>
            <a:endParaRPr lang="zh-TW" altLang="en-US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def </a:t>
            </a:r>
            <a:r>
              <a:rPr lang="en-US" altLang="zh-TW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SetAngleX</a:t>
            </a: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(angle):</a:t>
            </a: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en-US" altLang="zh-TW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duty_cycle</a:t>
            </a: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= int((500 * PWM_FREQ + (1900 * PWM_FREQ * angle / 180)))</a:t>
            </a: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return </a:t>
            </a:r>
            <a:r>
              <a:rPr lang="en-US" altLang="zh-TW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duty_cycle</a:t>
            </a:r>
            <a:endParaRPr lang="en-US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def </a:t>
            </a:r>
            <a:r>
              <a:rPr lang="en-US" altLang="zh-TW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SetAngleY</a:t>
            </a: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(angle):</a:t>
            </a: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en-US" altLang="zh-TW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duty_cycle</a:t>
            </a: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= int((500 * PWM_FREQ + (1900 * PWM_FREQ * angle / 180)))</a:t>
            </a: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return </a:t>
            </a:r>
            <a:r>
              <a:rPr lang="en-US" altLang="zh-TW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duty_cycle</a:t>
            </a:r>
            <a:endParaRPr lang="en-US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5BFB500-FAF4-4E18-847E-3CCDBB48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Autofit/>
          </a:bodyPr>
          <a:lstStyle/>
          <a:p>
            <a:r>
              <a:rPr lang="en-US" altLang="zh-TW" sz="5400" dirty="0" smtClean="0"/>
              <a:t>Specifications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A8099D7-6BF5-4198-964B-F22DCFE03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2951"/>
            <a:ext cx="8726556" cy="3932098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400" dirty="0" smtClean="0"/>
              <a:t>I/O control with </a:t>
            </a:r>
            <a:r>
              <a:rPr lang="en-US" altLang="zh-TW" sz="2400" dirty="0" smtClean="0">
                <a:solidFill>
                  <a:srgbClr val="FF0000"/>
                </a:solidFill>
              </a:rPr>
              <a:t>parallel UART, serial </a:t>
            </a:r>
            <a:r>
              <a:rPr lang="en-US" altLang="zh-TW" sz="2400" dirty="0" smtClean="0">
                <a:solidFill>
                  <a:srgbClr val="FF0000"/>
                </a:solidFill>
              </a:rPr>
              <a:t>I2C </a:t>
            </a:r>
            <a:r>
              <a:rPr lang="en-US" altLang="zh-TW" sz="2400" dirty="0" smtClean="0"/>
              <a:t>and </a:t>
            </a:r>
            <a:r>
              <a:rPr lang="en-US" altLang="zh-TW" sz="2400" dirty="0" smtClean="0">
                <a:solidFill>
                  <a:srgbClr val="FF0000"/>
                </a:solidFill>
              </a:rPr>
              <a:t>SPI 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400" dirty="0" smtClean="0">
                <a:solidFill>
                  <a:srgbClr val="FF0000"/>
                </a:solidFill>
              </a:rPr>
              <a:t>Sensing</a:t>
            </a:r>
            <a:r>
              <a:rPr lang="en-US" altLang="zh-TW" sz="2400" dirty="0" smtClean="0"/>
              <a:t>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driving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circuits are included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400" dirty="0" smtClean="0">
                <a:solidFill>
                  <a:srgbClr val="FF0000"/>
                </a:solidFill>
              </a:rPr>
              <a:t>Ethernet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and </a:t>
            </a:r>
            <a:r>
              <a:rPr lang="en-US" altLang="zh-TW" sz="2400" dirty="0" smtClean="0">
                <a:solidFill>
                  <a:srgbClr val="FF0000"/>
                </a:solidFill>
              </a:rPr>
              <a:t>2.4GHz and 5GHz wireless </a:t>
            </a:r>
            <a:r>
              <a:rPr lang="en-US" altLang="zh-TW" sz="2400" dirty="0" smtClean="0">
                <a:solidFill>
                  <a:srgbClr val="FF0000"/>
                </a:solidFill>
              </a:rPr>
              <a:t>networks </a:t>
            </a:r>
            <a:r>
              <a:rPr lang="en-US" altLang="zh-TW" sz="2400" dirty="0" smtClean="0"/>
              <a:t>are included</a:t>
            </a:r>
            <a:endParaRPr lang="zh-TW" altLang="en-US" sz="24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400" dirty="0" smtClean="0">
                <a:solidFill>
                  <a:srgbClr val="FF0000"/>
                </a:solidFill>
              </a:rPr>
              <a:t>Bluetooth </a:t>
            </a:r>
            <a:r>
              <a:rPr lang="en-US" altLang="zh-TW" sz="2400" dirty="0" smtClean="0">
                <a:solidFill>
                  <a:srgbClr val="FF0000"/>
                </a:solidFill>
              </a:rPr>
              <a:t>4.2 and Bluetooth Low Energy (BLE</a:t>
            </a:r>
            <a:r>
              <a:rPr lang="en-US" altLang="zh-TW" sz="2400" dirty="0" smtClean="0">
                <a:solidFill>
                  <a:srgbClr val="FF0000"/>
                </a:solidFill>
              </a:rPr>
              <a:t>) </a:t>
            </a:r>
            <a:r>
              <a:rPr lang="en-US" altLang="zh-TW" sz="2400" dirty="0" smtClean="0"/>
              <a:t>are included</a:t>
            </a:r>
            <a:endParaRPr lang="en-US" altLang="zh-TW" sz="24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400" dirty="0" smtClean="0"/>
              <a:t>Build in </a:t>
            </a:r>
            <a:r>
              <a:rPr lang="en-US" altLang="zh-TW" sz="2400" dirty="0" smtClean="0">
                <a:solidFill>
                  <a:srgbClr val="FF0000"/>
                </a:solidFill>
              </a:rPr>
              <a:t>touch screen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400" dirty="0" smtClean="0"/>
              <a:t>With a </a:t>
            </a:r>
            <a:r>
              <a:rPr lang="en-US" altLang="zh-TW" sz="2400" dirty="0" smtClean="0">
                <a:solidFill>
                  <a:srgbClr val="FF0000"/>
                </a:solidFill>
              </a:rPr>
              <a:t>3.5 </a:t>
            </a:r>
            <a:r>
              <a:rPr lang="en-US" altLang="zh-TW" sz="2400" dirty="0" smtClean="0">
                <a:solidFill>
                  <a:srgbClr val="FF0000"/>
                </a:solidFill>
              </a:rPr>
              <a:t>mm audio </a:t>
            </a:r>
            <a:r>
              <a:rPr lang="en-US" altLang="zh-TW" sz="2400" dirty="0" smtClean="0">
                <a:solidFill>
                  <a:srgbClr val="FF0000"/>
                </a:solidFill>
              </a:rPr>
              <a:t>terminal </a:t>
            </a:r>
            <a:r>
              <a:rPr lang="en-US" altLang="zh-TW" sz="2400" dirty="0" smtClean="0"/>
              <a:t>for </a:t>
            </a:r>
            <a:r>
              <a:rPr lang="en-US" altLang="zh-TW" sz="2400" dirty="0" smtClean="0"/>
              <a:t>I/O </a:t>
            </a:r>
            <a:r>
              <a:rPr lang="en-US" altLang="zh-TW" sz="2400" dirty="0" smtClean="0"/>
              <a:t>control</a:t>
            </a:r>
            <a:endParaRPr lang="zh-TW" altLang="en-US" sz="24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400" dirty="0" smtClean="0"/>
              <a:t>With </a:t>
            </a:r>
            <a:r>
              <a:rPr lang="en-US" altLang="zh-TW" sz="2400" dirty="0" smtClean="0">
                <a:solidFill>
                  <a:srgbClr val="FF0000"/>
                </a:solidFill>
              </a:rPr>
              <a:t>HDMI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output terminal</a:t>
            </a:r>
            <a:endParaRPr lang="zh-TW" altLang="en-US" sz="24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TW" sz="2400" dirty="0" smtClean="0"/>
              <a:t>With </a:t>
            </a:r>
            <a:r>
              <a:rPr lang="en-US" altLang="zh-TW" sz="2400" dirty="0" smtClean="0">
                <a:solidFill>
                  <a:srgbClr val="FF0000"/>
                </a:solidFill>
              </a:rPr>
              <a:t>camera</a:t>
            </a:r>
            <a:r>
              <a:rPr lang="en-US" altLang="zh-TW" sz="2400" dirty="0" smtClean="0"/>
              <a:t> I/O </a:t>
            </a:r>
            <a:r>
              <a:rPr lang="en-US" altLang="zh-TW" sz="2400" dirty="0" smtClean="0"/>
              <a:t>control </a:t>
            </a:r>
            <a:r>
              <a:rPr lang="en-US" altLang="zh-TW" sz="2400" dirty="0" smtClean="0"/>
              <a:t>circuit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156C0EF-553F-4A77-94B5-921DB6A47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9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Implementation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42B53F4-C496-475A-89E5-04FA42A6784A}"/>
              </a:ext>
            </a:extLst>
          </p:cNvPr>
          <p:cNvSpPr/>
          <p:nvPr/>
        </p:nvSpPr>
        <p:spPr>
          <a:xfrm>
            <a:off x="345468" y="884582"/>
            <a:ext cx="938783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7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#Main Program</a:t>
            </a:r>
            <a:endParaRPr lang="en-US" altLang="zh-TW" sz="17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try: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while(1):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bus.write_byte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(address,AI0)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bus.read_byte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(address)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VRX=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bus.read_byte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(address)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value_x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=(((VRX-0)*(180-0))/(255-0))+0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pi.hardware_PWM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(XM2,PWM_FREQ,SetAngleX(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value_x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)) </a:t>
            </a:r>
            <a:r>
              <a:rPr lang="en-US" altLang="zh-TW" sz="17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# Setting hardware PWM</a:t>
            </a:r>
            <a:endParaRPr lang="zh-TW" altLang="zh-TW" sz="17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print "VRX:",VRX,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print "value_X:",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value_x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bus.write_byte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(address,AI1)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bus.read_byte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(address)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VRY=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bus.read_byte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(address)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value_y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=(((VRY-0)*(180-0))/(255-0))+0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pi.hardware_PWM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(YM1,PWM_FREQ,SetAngleY(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value_y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)) </a:t>
            </a:r>
            <a:r>
              <a:rPr lang="en-US" altLang="zh-TW" sz="17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# Setting hardware PWM</a:t>
            </a:r>
            <a:endParaRPr lang="zh-TW" altLang="zh-TW" sz="17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print "VRY:",VRY,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print "value_Y:",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value_y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A9E4402-2B97-4EB5-B6B8-553CBFC7D09C}"/>
              </a:ext>
            </a:extLst>
          </p:cNvPr>
          <p:cNvSpPr/>
          <p:nvPr/>
        </p:nvSpPr>
        <p:spPr>
          <a:xfrm>
            <a:off x="345468" y="5273226"/>
            <a:ext cx="79289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except 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KeyboardInterrupt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print('STOP')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finally:                           </a:t>
            </a:r>
            <a:r>
              <a:rPr lang="en-US" altLang="zh-TW" sz="17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# When stopped, the PWM is set to INPUT</a:t>
            </a:r>
            <a:endParaRPr lang="zh-TW" altLang="zh-TW" sz="17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pi.set_mode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(YM1,pigpio.INPUT)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en-US" altLang="zh-TW" sz="17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pi.set_mode</a:t>
            </a:r>
            <a:r>
              <a:rPr lang="en-US" altLang="zh-TW" sz="17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(XM2,pigpio.INPUT)</a:t>
            </a:r>
            <a:endParaRPr lang="zh-TW" altLang="zh-TW" sz="17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0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Implementation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A6BAE09-FB4B-4300-8B3E-010AAD53376C}"/>
              </a:ext>
            </a:extLst>
          </p:cNvPr>
          <p:cNvSpPr/>
          <p:nvPr/>
        </p:nvSpPr>
        <p:spPr>
          <a:xfrm>
            <a:off x="150188" y="884582"/>
            <a:ext cx="9412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After </a:t>
            </a: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input is </a:t>
            </a: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completed and saved, </a:t>
            </a: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file </a:t>
            </a: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 </a:t>
            </a: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named: Servo_Motor.py, please open the terminal and input </a:t>
            </a:r>
            <a:r>
              <a:rPr lang="en-US" altLang="zh-TW" kern="100" dirty="0" err="1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sudo</a:t>
            </a: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 err="1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pigpiod</a:t>
            </a: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and press ENTER to enable the hardware PWM function.</a:t>
            </a:r>
            <a:endParaRPr lang="en-US" altLang="zh-TW" kern="100" dirty="0"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altLang="zh-TW" kern="100" dirty="0"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BD15D4CE-BECF-450C-8305-209F607B15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988" y="1782512"/>
            <a:ext cx="8682383" cy="46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4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 fontScale="90000"/>
          </a:bodyPr>
          <a:lstStyle/>
          <a:p>
            <a:r>
              <a:rPr lang="en-US" altLang="zh-TW" sz="5400" dirty="0" smtClean="0"/>
              <a:t>Implementation- with camera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A6BAE09-FB4B-4300-8B3E-010AAD53376C}"/>
              </a:ext>
            </a:extLst>
          </p:cNvPr>
          <p:cNvSpPr/>
          <p:nvPr/>
        </p:nvSpPr>
        <p:spPr>
          <a:xfrm>
            <a:off x="150188" y="1280822"/>
            <a:ext cx="941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Open the terminal and type source ~/.profile and enter </a:t>
            </a:r>
            <a:r>
              <a:rPr lang="en-US" altLang="zh-TW" kern="100" dirty="0" err="1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workon</a:t>
            </a: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 err="1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cv</a:t>
            </a:r>
            <a:endParaRPr lang="en-US" altLang="zh-TW" kern="100" dirty="0"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3F35C15-BBD9-47AD-AF22-D2C2AB88A02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126"/>
          <a:stretch/>
        </p:blipFill>
        <p:spPr bwMode="auto">
          <a:xfrm>
            <a:off x="150188" y="1993136"/>
            <a:ext cx="9299945" cy="1542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315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 fontScale="90000"/>
          </a:bodyPr>
          <a:lstStyle/>
          <a:p>
            <a:r>
              <a:rPr lang="en-US" altLang="zh-TW" sz="5400" dirty="0" smtClean="0"/>
              <a:t>Implementation- with camera</a:t>
            </a:r>
            <a:br>
              <a:rPr lang="en-US" altLang="zh-TW" sz="5400" dirty="0" smtClean="0"/>
            </a:b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A6BAE09-FB4B-4300-8B3E-010AAD53376C}"/>
              </a:ext>
            </a:extLst>
          </p:cNvPr>
          <p:cNvSpPr/>
          <p:nvPr/>
        </p:nvSpPr>
        <p:spPr>
          <a:xfrm>
            <a:off x="150188" y="1280822"/>
            <a:ext cx="941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Then type </a:t>
            </a:r>
            <a:r>
              <a:rPr lang="en-US" altLang="zh-TW" kern="100" dirty="0" err="1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cd</a:t>
            </a: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 err="1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Rpi_camera</a:t>
            </a: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 and press ENTER to enter the directory.</a:t>
            </a:r>
            <a:endParaRPr lang="en-US" altLang="zh-TW" kern="100" dirty="0"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BB123A99-29AB-48F6-B56E-72A86BC2A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91" y="1955526"/>
            <a:ext cx="9302905" cy="18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2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 fontScale="90000"/>
          </a:bodyPr>
          <a:lstStyle/>
          <a:p>
            <a:r>
              <a:rPr lang="en-US" altLang="zh-TW" sz="5400" dirty="0" smtClean="0"/>
              <a:t>Implementation- with camera</a:t>
            </a:r>
            <a:br>
              <a:rPr lang="en-US" altLang="zh-TW" sz="5400" dirty="0" smtClean="0"/>
            </a:b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A6BAE09-FB4B-4300-8B3E-010AAD53376C}"/>
              </a:ext>
            </a:extLst>
          </p:cNvPr>
          <p:cNvSpPr/>
          <p:nvPr/>
        </p:nvSpPr>
        <p:spPr>
          <a:xfrm>
            <a:off x="150188" y="1280822"/>
            <a:ext cx="941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Then type python </a:t>
            </a: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test_video.py, </a:t>
            </a: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press ENTER to open Camera.</a:t>
            </a:r>
            <a:endParaRPr lang="en-US" altLang="zh-TW" kern="100" dirty="0"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8FF182C-3206-4913-B7DD-869474BDE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58" y="2129714"/>
            <a:ext cx="9331142" cy="198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0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 fontScale="90000"/>
          </a:bodyPr>
          <a:lstStyle/>
          <a:p>
            <a:r>
              <a:rPr lang="en-US" altLang="zh-TW" sz="5400" dirty="0" smtClean="0"/>
              <a:t>Implementation- with camera</a:t>
            </a:r>
            <a:br>
              <a:rPr lang="en-US" altLang="zh-TW" sz="5400" dirty="0" smtClean="0"/>
            </a:b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3D574A3-CB84-4707-9BC0-903DD52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435ABFA-3360-4163-AB0B-914EDADCC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50" y="1919620"/>
            <a:ext cx="7904481" cy="474268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691BA95-F713-41D9-BC65-7660C36BF9A3}"/>
              </a:ext>
            </a:extLst>
          </p:cNvPr>
          <p:cNvSpPr/>
          <p:nvPr/>
        </p:nvSpPr>
        <p:spPr>
          <a:xfrm>
            <a:off x="150188" y="1189382"/>
            <a:ext cx="941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kern="100" dirty="0" smtClean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end the camera, please click on the red circle and press CTRL+C to stop Camera.</a:t>
            </a:r>
            <a:endParaRPr lang="en-US" altLang="zh-TW" kern="100" dirty="0"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xmlns="" id="{0D57EA5B-8CB7-42C7-A8F7-2E2EF46F1D10}"/>
              </a:ext>
            </a:extLst>
          </p:cNvPr>
          <p:cNvSpPr/>
          <p:nvPr/>
        </p:nvSpPr>
        <p:spPr>
          <a:xfrm>
            <a:off x="4043680" y="1769165"/>
            <a:ext cx="629920" cy="608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81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04EC093-FEAE-4C47-A2C2-01EE409B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365250"/>
            <a:ext cx="7747000" cy="41275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FA110B27-1071-4D51-A1BE-50DB2BC5D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FAA3D0F-3A0F-4DFF-BBE8-A7D30E50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Autofit/>
          </a:bodyPr>
          <a:lstStyle/>
          <a:p>
            <a:r>
              <a:rPr lang="en-US" altLang="zh-TW" sz="5400" dirty="0" smtClean="0"/>
              <a:t>Specifications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F56626-2D1D-4410-A9A1-117180C7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8614"/>
            <a:ext cx="9293088" cy="3461074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Power</a:t>
            </a:r>
            <a:endParaRPr lang="zh-TW" altLang="en-US" sz="2400" dirty="0"/>
          </a:p>
          <a:p>
            <a:pPr marL="0" indent="0">
              <a:buNone/>
            </a:pPr>
            <a:r>
              <a:rPr lang="zh-TW" altLang="en-US" sz="2400" dirty="0"/>
              <a:t>    </a:t>
            </a:r>
            <a:r>
              <a:rPr lang="en-US" altLang="zh-TW" sz="2400" dirty="0" smtClean="0"/>
              <a:t>Input </a:t>
            </a:r>
            <a:r>
              <a:rPr lang="zh-TW" altLang="en-US" sz="2400" dirty="0" smtClean="0"/>
              <a:t>：</a:t>
            </a:r>
            <a:r>
              <a:rPr lang="en-US" altLang="zh-TW" sz="2400" dirty="0"/>
              <a:t>AC 110/220V, 50/60Hz</a:t>
            </a:r>
          </a:p>
          <a:p>
            <a:pPr marL="0" indent="0">
              <a:buNone/>
            </a:pPr>
            <a:r>
              <a:rPr lang="zh-TW" altLang="en-US" sz="2400" dirty="0"/>
              <a:t>    </a:t>
            </a:r>
            <a:r>
              <a:rPr lang="en-US" altLang="zh-TW" sz="2400" dirty="0" smtClean="0"/>
              <a:t>Output </a:t>
            </a:r>
            <a:r>
              <a:rPr lang="zh-TW" altLang="en-US" sz="2400" dirty="0" smtClean="0"/>
              <a:t>：</a:t>
            </a:r>
            <a:r>
              <a:rPr lang="en-US" altLang="zh-TW" sz="2400" dirty="0" smtClean="0">
                <a:solidFill>
                  <a:srgbClr val="FF0000"/>
                </a:solidFill>
              </a:rPr>
              <a:t>+</a:t>
            </a:r>
            <a:r>
              <a:rPr lang="en-US" altLang="zh-TW" sz="2400" dirty="0">
                <a:solidFill>
                  <a:srgbClr val="FF0000"/>
                </a:solidFill>
              </a:rPr>
              <a:t>5V / 3A, +3.3V / 1A</a:t>
            </a:r>
          </a:p>
          <a:p>
            <a:r>
              <a:rPr lang="en-US" altLang="zh-TW" sz="2400" dirty="0" smtClean="0"/>
              <a:t>Control Board</a:t>
            </a:r>
            <a:endParaRPr lang="zh-TW" altLang="en-US" sz="2400" dirty="0" smtClean="0"/>
          </a:p>
          <a:p>
            <a:pPr marL="0" indent="0">
              <a:buNone/>
            </a:pPr>
            <a:r>
              <a:rPr lang="en-US" altLang="zh-TW" sz="2400" dirty="0" smtClean="0"/>
              <a:t>    Raspberry Pi 3</a:t>
            </a:r>
          </a:p>
          <a:p>
            <a:pPr marL="0" indent="0">
              <a:buNone/>
            </a:pPr>
            <a:r>
              <a:rPr lang="zh-TW" altLang="en-US" sz="2400" dirty="0" smtClean="0"/>
              <a:t>    </a:t>
            </a:r>
            <a:r>
              <a:rPr lang="en-US" altLang="zh-TW" sz="2400" dirty="0" smtClean="0"/>
              <a:t>Memory </a:t>
            </a:r>
            <a:r>
              <a:rPr lang="en-US" altLang="zh-TW" sz="2400" dirty="0" smtClean="0"/>
              <a:t>card </a:t>
            </a:r>
            <a:r>
              <a:rPr lang="zh-TW" altLang="en-US" sz="2400" dirty="0" smtClean="0"/>
              <a:t>：</a:t>
            </a:r>
            <a:r>
              <a:rPr lang="en-US" altLang="zh-TW" sz="2400" dirty="0"/>
              <a:t>16G micro SD</a:t>
            </a:r>
          </a:p>
          <a:p>
            <a:pPr marL="0" indent="0">
              <a:buNone/>
            </a:pPr>
            <a:r>
              <a:rPr lang="zh-TW" altLang="en-US" sz="2400" dirty="0"/>
              <a:t>    </a:t>
            </a:r>
            <a:r>
              <a:rPr lang="en-US" altLang="zh-TW" sz="2400" dirty="0" smtClean="0"/>
              <a:t>Power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built-in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USB </a:t>
            </a:r>
            <a:r>
              <a:rPr lang="en-US" altLang="zh-TW" sz="2400" dirty="0" smtClean="0"/>
              <a:t>power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71CFF16-0BB1-42E9-A7D7-52797CC2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5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FAA3D0F-3A0F-4DFF-BBE8-A7D30E50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Autofit/>
          </a:bodyPr>
          <a:lstStyle/>
          <a:p>
            <a:r>
              <a:rPr lang="en-US" altLang="zh-TW" sz="5400" dirty="0" smtClean="0"/>
              <a:t>Specifications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F56626-2D1D-4410-A9A1-117180C7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88613"/>
            <a:ext cx="9744076" cy="4723343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Display</a:t>
            </a:r>
            <a:endParaRPr lang="zh-TW" altLang="en-US" sz="2400" dirty="0"/>
          </a:p>
          <a:p>
            <a:pPr marL="0" indent="0">
              <a:buNone/>
            </a:pPr>
            <a:r>
              <a:rPr lang="zh-TW" altLang="en-US" sz="2400" dirty="0"/>
              <a:t>   </a:t>
            </a:r>
            <a:r>
              <a:rPr lang="en-US" altLang="zh-TW" sz="2400" dirty="0" smtClean="0"/>
              <a:t>S</a:t>
            </a:r>
            <a:r>
              <a:rPr lang="en-US" altLang="zh-TW" sz="2400" dirty="0" smtClean="0"/>
              <a:t>ize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7-inch, touch screen</a:t>
            </a:r>
            <a:endParaRPr lang="zh-TW" altLang="en-US" sz="2400" dirty="0"/>
          </a:p>
          <a:p>
            <a:pPr marL="0" indent="0">
              <a:buNone/>
            </a:pPr>
            <a:r>
              <a:rPr lang="zh-TW" altLang="en-US" sz="2400" dirty="0"/>
              <a:t>   </a:t>
            </a:r>
            <a:r>
              <a:rPr lang="en-US" altLang="zh-TW" sz="2400" dirty="0" smtClean="0"/>
              <a:t>Resolution</a:t>
            </a:r>
            <a:r>
              <a:rPr lang="zh-TW" altLang="en-US" sz="2400" dirty="0" smtClean="0"/>
              <a:t>：</a:t>
            </a:r>
            <a:r>
              <a:rPr lang="en-US" altLang="zh-TW" sz="2400" dirty="0"/>
              <a:t>800 x 480 @60fps</a:t>
            </a:r>
            <a:r>
              <a:rPr lang="zh-TW" altLang="en-US" sz="2400" dirty="0"/>
              <a:t>，</a:t>
            </a:r>
            <a:r>
              <a:rPr lang="en-US" altLang="zh-TW" sz="2400" dirty="0"/>
              <a:t>24-bit </a:t>
            </a:r>
            <a:r>
              <a:rPr lang="en-US" altLang="zh-TW" sz="2400" dirty="0" smtClean="0"/>
              <a:t>color</a:t>
            </a:r>
            <a:endParaRPr lang="zh-TW" altLang="en-US" sz="2400" dirty="0"/>
          </a:p>
          <a:p>
            <a:pPr marL="0" indent="0">
              <a:buNone/>
            </a:pPr>
            <a:r>
              <a:rPr lang="zh-TW" altLang="en-US" sz="2400" dirty="0"/>
              <a:t>   </a:t>
            </a:r>
            <a:r>
              <a:rPr lang="en-US" altLang="zh-TW" sz="2400" dirty="0" smtClean="0"/>
              <a:t>Protection </a:t>
            </a:r>
            <a:r>
              <a:rPr lang="en-US" altLang="zh-TW" sz="2400" dirty="0" smtClean="0"/>
              <a:t>: Metal frame with protective sticker</a:t>
            </a:r>
            <a:endParaRPr lang="en-US" altLang="zh-TW" sz="2400" dirty="0"/>
          </a:p>
          <a:p>
            <a:r>
              <a:rPr lang="en-US" altLang="zh-TW" sz="2400" dirty="0" smtClean="0"/>
              <a:t>Prototyping Area</a:t>
            </a:r>
            <a:endParaRPr lang="zh-TW" altLang="en-US" sz="2400" dirty="0"/>
          </a:p>
          <a:p>
            <a:pPr marL="0" indent="0">
              <a:buNone/>
            </a:pPr>
            <a:r>
              <a:rPr lang="zh-TW" altLang="en-US" sz="2400" dirty="0"/>
              <a:t>    </a:t>
            </a:r>
            <a:r>
              <a:rPr lang="en-US" altLang="zh-TW" sz="2400" dirty="0" smtClean="0"/>
              <a:t>Device</a:t>
            </a:r>
            <a:r>
              <a:rPr lang="zh-TW" altLang="en-US" sz="2400" dirty="0" smtClean="0"/>
              <a:t>：</a:t>
            </a:r>
            <a:r>
              <a:rPr lang="en-US" altLang="zh-TW" sz="2400" dirty="0">
                <a:solidFill>
                  <a:srgbClr val="FF0000"/>
                </a:solidFill>
              </a:rPr>
              <a:t>RGB </a:t>
            </a:r>
            <a:r>
              <a:rPr lang="en-US" altLang="zh-TW" sz="2400" dirty="0" smtClean="0">
                <a:solidFill>
                  <a:srgbClr val="FF0000"/>
                </a:solidFill>
              </a:rPr>
              <a:t>LED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FF0000"/>
                </a:solidFill>
              </a:rPr>
              <a:t>Push button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FF0000"/>
                </a:solidFill>
              </a:rPr>
              <a:t>Buzzer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400" dirty="0"/>
              <a:t>    ADC/DAC</a:t>
            </a:r>
            <a:r>
              <a:rPr lang="zh-TW" altLang="en-US" sz="2400" dirty="0" smtClean="0"/>
              <a:t>：</a:t>
            </a:r>
            <a:r>
              <a:rPr lang="en-US" altLang="zh-TW" sz="2400" dirty="0" smtClean="0">
                <a:solidFill>
                  <a:srgbClr val="FF0000"/>
                </a:solidFill>
              </a:rPr>
              <a:t>2 sets</a:t>
            </a:r>
            <a:r>
              <a:rPr lang="en-US" altLang="zh-TW" sz="2400" dirty="0" smtClean="0"/>
              <a:t>, address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0x48, 0x49 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    </a:t>
            </a:r>
            <a:r>
              <a:rPr lang="en-US" altLang="zh-TW" sz="2400" dirty="0">
                <a:solidFill>
                  <a:srgbClr val="FF0000"/>
                </a:solidFill>
              </a:rPr>
              <a:t>NXP PCF8591</a:t>
            </a:r>
            <a:r>
              <a:rPr lang="en-US" altLang="zh-TW" sz="2400" dirty="0"/>
              <a:t>, 8-bit </a:t>
            </a:r>
            <a:r>
              <a:rPr lang="en-US" altLang="zh-TW" sz="2400" dirty="0" smtClean="0"/>
              <a:t>resolution, </a:t>
            </a:r>
            <a:r>
              <a:rPr lang="en-US" altLang="zh-TW" sz="2400" dirty="0" smtClean="0">
                <a:solidFill>
                  <a:srgbClr val="FF0000"/>
                </a:solidFill>
              </a:rPr>
              <a:t>analog input x </a:t>
            </a:r>
            <a:r>
              <a:rPr lang="en-US" altLang="zh-TW" sz="2400" dirty="0">
                <a:solidFill>
                  <a:srgbClr val="FF0000"/>
                </a:solidFill>
              </a:rPr>
              <a:t>4</a:t>
            </a:r>
            <a:r>
              <a:rPr lang="en-US" altLang="zh-TW" sz="2400" dirty="0"/>
              <a:t>, </a:t>
            </a:r>
            <a:r>
              <a:rPr lang="en-US" altLang="zh-TW" sz="2400" dirty="0" smtClean="0">
                <a:solidFill>
                  <a:srgbClr val="FF0000"/>
                </a:solidFill>
              </a:rPr>
              <a:t>analog output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x 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CB9BD7BA-E632-491B-A405-5E343CD17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1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FAA3D0F-3A0F-4DFF-BBE8-A7D30E50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Autofit/>
          </a:bodyPr>
          <a:lstStyle/>
          <a:p>
            <a:r>
              <a:rPr lang="en-US" altLang="zh-TW" sz="5400" dirty="0" smtClean="0"/>
              <a:t>Specifications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F56626-2D1D-4410-A9A1-117180C7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8613"/>
            <a:ext cx="9293088" cy="2077547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 Power Jack </a:t>
            </a:r>
            <a:r>
              <a:rPr lang="zh-TW" altLang="en-US" sz="2400" dirty="0" smtClean="0"/>
              <a:t>：</a:t>
            </a:r>
            <a:r>
              <a:rPr lang="en-US" altLang="zh-TW" sz="2400" dirty="0"/>
              <a:t>+5V/GND </a:t>
            </a:r>
            <a:r>
              <a:rPr lang="en-US" altLang="zh-TW" sz="2400" dirty="0" smtClean="0"/>
              <a:t>Jump Wire Socket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x 4</a:t>
            </a:r>
          </a:p>
          <a:p>
            <a:pPr marL="0" indent="0">
              <a:buNone/>
            </a:pPr>
            <a:r>
              <a:rPr lang="zh-TW" altLang="en-US" sz="2400" dirty="0"/>
              <a:t>                 </a:t>
            </a:r>
            <a:r>
              <a:rPr lang="en-US" altLang="zh-TW" sz="2400" dirty="0"/>
              <a:t>+5V/GND </a:t>
            </a:r>
            <a:r>
              <a:rPr lang="en-US" altLang="zh-TW" sz="2400" dirty="0" smtClean="0"/>
              <a:t>Wafer Socket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x 4</a:t>
            </a:r>
          </a:p>
          <a:p>
            <a:r>
              <a:rPr lang="en-US" altLang="zh-TW" sz="2400" dirty="0"/>
              <a:t>I/O </a:t>
            </a:r>
            <a:r>
              <a:rPr lang="en-US" altLang="zh-TW" sz="2400" dirty="0" smtClean="0"/>
              <a:t>Socket</a:t>
            </a:r>
            <a:r>
              <a:rPr lang="zh-TW" altLang="en-US" sz="2400" dirty="0" smtClean="0"/>
              <a:t>： </a:t>
            </a:r>
            <a:r>
              <a:rPr lang="en-US" altLang="zh-TW" sz="2400" dirty="0">
                <a:solidFill>
                  <a:srgbClr val="FF0000"/>
                </a:solidFill>
              </a:rPr>
              <a:t>40-pin </a:t>
            </a:r>
            <a:r>
              <a:rPr lang="en-US" altLang="zh-TW" sz="2400" dirty="0" smtClean="0">
                <a:solidFill>
                  <a:srgbClr val="FF0000"/>
                </a:solidFill>
              </a:rPr>
              <a:t>female connector </a:t>
            </a:r>
            <a:r>
              <a:rPr lang="en-US" altLang="zh-TW" sz="2400" dirty="0" smtClean="0"/>
              <a:t>x </a:t>
            </a:r>
            <a:r>
              <a:rPr lang="en-US" altLang="zh-TW" sz="2400" dirty="0"/>
              <a:t>3</a:t>
            </a:r>
          </a:p>
          <a:p>
            <a:r>
              <a:rPr lang="en-US" altLang="zh-TW" sz="2400" dirty="0" smtClean="0"/>
              <a:t>Brick Plate </a:t>
            </a:r>
            <a:r>
              <a:rPr lang="zh-TW" altLang="en-US" sz="2400" dirty="0" smtClean="0"/>
              <a:t>：</a:t>
            </a:r>
            <a:r>
              <a:rPr lang="en-US" altLang="zh-TW" sz="2400" dirty="0"/>
              <a:t>32x16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D14E9BF6-4D1E-4D49-B63A-E57999E03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55F8A7C-77A7-4103-92A9-18666F9E154A}"/>
              </a:ext>
            </a:extLst>
          </p:cNvPr>
          <p:cNvSpPr/>
          <p:nvPr/>
        </p:nvSpPr>
        <p:spPr>
          <a:xfrm>
            <a:off x="409824" y="4857750"/>
            <a:ext cx="92930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kern="100" dirty="0" smtClean="0"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Note</a:t>
            </a:r>
            <a:r>
              <a:rPr lang="en-US" altLang="zh-TW" sz="2400" kern="100" dirty="0" smtClean="0"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 smtClean="0"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(1) A standard USB keyboard and mouse are required to complete all </a:t>
            </a:r>
            <a:r>
              <a:rPr lang="en-US" altLang="zh-TW" sz="2400" kern="100" dirty="0" smtClean="0"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experiments </a:t>
            </a:r>
            <a:r>
              <a:rPr lang="en-US" altLang="zh-TW" sz="2400" kern="100" dirty="0" smtClean="0">
                <a:solidFill>
                  <a:srgbClr val="FF0000"/>
                </a:solidFill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(locally prepared)</a:t>
            </a:r>
            <a:r>
              <a:rPr lang="en-US" altLang="zh-TW" sz="2400" kern="100" dirty="0" smtClean="0"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en-US" altLang="zh-TW" sz="2400" kern="100" dirty="0" smtClean="0">
              <a:latin typeface="微軟正黑體 (本文)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100" dirty="0" smtClean="0"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(2) It is highly recommended to use a standard HDMI screen for the best training experience</a:t>
            </a:r>
            <a:r>
              <a:rPr lang="en-US" altLang="zh-TW" sz="2400" kern="100" dirty="0" smtClean="0"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en-US" altLang="zh-TW" sz="2400" kern="100" dirty="0" smtClean="0">
              <a:latin typeface="微軟正黑體 (本文)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6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err="1"/>
              <a:t>faya</a:t>
            </a:r>
            <a:r>
              <a:rPr lang="en-US" altLang="zh-TW" sz="5400" dirty="0"/>
              <a:t>-nugget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E7F4B81-684E-4F0A-9057-FD9845565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38" y="1769165"/>
            <a:ext cx="7455207" cy="472524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03DBBAC-F748-4316-8D5B-CCB961132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71500" y="1685925"/>
            <a:ext cx="2388795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Digital input</a:t>
            </a:r>
            <a:endParaRPr lang="zh-TW" alt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3888" y="3938587"/>
            <a:ext cx="1529586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BCD Switch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348045" y="3938400"/>
            <a:ext cx="2066784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8-bit DIP switch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86541" y="3938400"/>
            <a:ext cx="2071401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Self-lock switch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9120" y="6148459"/>
            <a:ext cx="2283126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5-bit TACT switch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86208" y="6143691"/>
            <a:ext cx="1783437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Toggle switch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8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err="1"/>
              <a:t>faya</a:t>
            </a:r>
            <a:r>
              <a:rPr lang="en-US" altLang="zh-TW" sz="5400" dirty="0"/>
              <a:t>-nugget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DBC16E15-2E7A-49DD-AFE8-7F9D85761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83" y="1769165"/>
            <a:ext cx="5700152" cy="251922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2F98885-E34B-4BE9-83FF-EF7AA5A8B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00076" y="1657349"/>
            <a:ext cx="2448106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Analog input</a:t>
            </a:r>
            <a:endParaRPr lang="zh-TW" alt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3888" y="3938587"/>
            <a:ext cx="2034531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Joystick Switch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91006" y="3909824"/>
            <a:ext cx="2575513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Slide Potentiometer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0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AE93D4-2E8F-4861-8110-C9AC174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4183" cy="1769165"/>
          </a:xfrm>
        </p:spPr>
        <p:txBody>
          <a:bodyPr>
            <a:normAutofit/>
          </a:bodyPr>
          <a:lstStyle/>
          <a:p>
            <a:r>
              <a:rPr lang="en-US" altLang="zh-TW" sz="5400" dirty="0" err="1"/>
              <a:t>faya</a:t>
            </a:r>
            <a:r>
              <a:rPr lang="en-US" altLang="zh-TW" sz="5400" dirty="0"/>
              <a:t>-nugget</a:t>
            </a:r>
            <a:endParaRPr lang="zh-TW" altLang="en-US" sz="5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992B37F-5B1C-4786-B325-F2F1BEA14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8" y="1769165"/>
            <a:ext cx="7557501" cy="455991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082464B-FD9D-4E06-9E25-3A192E01A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4561" y="5813704"/>
            <a:ext cx="2377440" cy="104429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914412" y="1600197"/>
            <a:ext cx="4372544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Environment Detection</a:t>
            </a:r>
            <a:endParaRPr lang="zh-TW" alt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6773" y="3795713"/>
            <a:ext cx="2492862" cy="646331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AD-590 Temperature </a:t>
            </a:r>
          </a:p>
          <a:p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Sensor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05202" y="3790951"/>
            <a:ext cx="1518364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Hall Sensor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086476" y="3786187"/>
            <a:ext cx="2305439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Photo Interrupter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42977" y="5986463"/>
            <a:ext cx="2215671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Proximity Sensor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452814" y="5967413"/>
            <a:ext cx="1656223" cy="4001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Reed Switch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9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2857</TotalTime>
  <Words>1057</Words>
  <Application>Microsoft Office PowerPoint</Application>
  <PresentationFormat>自訂</PresentationFormat>
  <Paragraphs>194</Paragraphs>
  <Slides>36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多面向</vt:lpstr>
      <vt:lpstr>MTS-200</vt:lpstr>
      <vt:lpstr>Features</vt:lpstr>
      <vt:lpstr>Specifications</vt:lpstr>
      <vt:lpstr>Specifications</vt:lpstr>
      <vt:lpstr>Specifications</vt:lpstr>
      <vt:lpstr>Specifications</vt:lpstr>
      <vt:lpstr>faya-nugget</vt:lpstr>
      <vt:lpstr>faya-nugget</vt:lpstr>
      <vt:lpstr>faya-nugget</vt:lpstr>
      <vt:lpstr>faya-nugget</vt:lpstr>
      <vt:lpstr>faya-nugget</vt:lpstr>
      <vt:lpstr>faya-nugget</vt:lpstr>
      <vt:lpstr>faya-nugget</vt:lpstr>
      <vt:lpstr>Software support</vt:lpstr>
      <vt:lpstr>Program language ranking</vt:lpstr>
      <vt:lpstr>Why Python?</vt:lpstr>
      <vt:lpstr>Operation System</vt:lpstr>
      <vt:lpstr>Operation System</vt:lpstr>
      <vt:lpstr>Experiment example</vt:lpstr>
      <vt:lpstr>Features</vt:lpstr>
      <vt:lpstr>Features</vt:lpstr>
      <vt:lpstr>Principle knowledge</vt:lpstr>
      <vt:lpstr>Principle knowledge</vt:lpstr>
      <vt:lpstr>Principle knowledge</vt:lpstr>
      <vt:lpstr>Implementation</vt:lpstr>
      <vt:lpstr>Implementation</vt:lpstr>
      <vt:lpstr>Implementation</vt:lpstr>
      <vt:lpstr>Implementation </vt:lpstr>
      <vt:lpstr>Implementation</vt:lpstr>
      <vt:lpstr>Implementation</vt:lpstr>
      <vt:lpstr>Implementation</vt:lpstr>
      <vt:lpstr>Implementation- with camera </vt:lpstr>
      <vt:lpstr>Implementation- with camera </vt:lpstr>
      <vt:lpstr>Implementation- with camera </vt:lpstr>
      <vt:lpstr>Implementation- with camera </vt:lpstr>
      <vt:lpstr>投影片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MTS-200</dc:title>
  <dc:creator>TonyChang</dc:creator>
  <cp:lastModifiedBy>Tina</cp:lastModifiedBy>
  <cp:revision>140</cp:revision>
  <dcterms:created xsi:type="dcterms:W3CDTF">2019-01-04T06:08:37Z</dcterms:created>
  <dcterms:modified xsi:type="dcterms:W3CDTF">2019-03-07T08:20:08Z</dcterms:modified>
</cp:coreProperties>
</file>